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9" r:id="rId1"/>
  </p:sldMasterIdLst>
  <p:notesMasterIdLst>
    <p:notesMasterId r:id="rId25"/>
  </p:notesMasterIdLst>
  <p:sldIdLst>
    <p:sldId id="256" r:id="rId2"/>
    <p:sldId id="257" r:id="rId3"/>
    <p:sldId id="275" r:id="rId4"/>
    <p:sldId id="258" r:id="rId5"/>
    <p:sldId id="274" r:id="rId6"/>
    <p:sldId id="276" r:id="rId7"/>
    <p:sldId id="259" r:id="rId8"/>
    <p:sldId id="260" r:id="rId9"/>
    <p:sldId id="261" r:id="rId10"/>
    <p:sldId id="262" r:id="rId11"/>
    <p:sldId id="263" r:id="rId12"/>
    <p:sldId id="264" r:id="rId13"/>
    <p:sldId id="265" r:id="rId14"/>
    <p:sldId id="277" r:id="rId15"/>
    <p:sldId id="266" r:id="rId16"/>
    <p:sldId id="278" r:id="rId17"/>
    <p:sldId id="267" r:id="rId18"/>
    <p:sldId id="268" r:id="rId19"/>
    <p:sldId id="272" r:id="rId20"/>
    <p:sldId id="273"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4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42314C-1E1D-4A60-A080-1C88F8F84B7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EC4EDBE-B13D-46E7-BA2F-0E1F59D6267B}">
      <dgm:prSet custT="1"/>
      <dgm:spPr/>
      <dgm:t>
        <a:bodyPr/>
        <a:lstStyle/>
        <a:p>
          <a:r>
            <a:rPr lang="en-US" sz="2400" b="0" i="0" dirty="0"/>
            <a:t>The term IoT, or Internet of Things, refers to the collective network of connected devices and the technology that facilitates communication between devices and the cloud, as well as between the devices themselves.</a:t>
          </a:r>
          <a:endParaRPr lang="en-US" sz="2400" dirty="0"/>
        </a:p>
      </dgm:t>
    </dgm:pt>
    <dgm:pt modelId="{7CB28AF9-F685-42C8-8772-87096C5572EF}" type="parTrans" cxnId="{CBE0F50E-FAB9-4D24-B410-182A7507FF3F}">
      <dgm:prSet/>
      <dgm:spPr/>
      <dgm:t>
        <a:bodyPr/>
        <a:lstStyle/>
        <a:p>
          <a:endParaRPr lang="en-US"/>
        </a:p>
      </dgm:t>
    </dgm:pt>
    <dgm:pt modelId="{E423E02C-086D-4386-A3EC-3F41C24A7742}" type="sibTrans" cxnId="{CBE0F50E-FAB9-4D24-B410-182A7507FF3F}">
      <dgm:prSet/>
      <dgm:spPr/>
      <dgm:t>
        <a:bodyPr/>
        <a:lstStyle/>
        <a:p>
          <a:endParaRPr lang="en-US"/>
        </a:p>
      </dgm:t>
    </dgm:pt>
    <dgm:pt modelId="{14197106-F44A-438C-92AB-767642D8202D}">
      <dgm:prSet custT="1"/>
      <dgm:spPr/>
      <dgm:t>
        <a:bodyPr/>
        <a:lstStyle/>
        <a:p>
          <a:r>
            <a:rPr lang="en-US" sz="2400" dirty="0"/>
            <a:t>It </a:t>
          </a:r>
          <a:r>
            <a:rPr lang="en-US" sz="2400" b="0" i="0" dirty="0"/>
            <a:t>describes the network of physical objects—“things”—that are embedded with sensors, software, and other technologies for the purpose of connecting and exchanging data with other devices and systems over the internet.</a:t>
          </a:r>
          <a:endParaRPr lang="en-US" sz="2400" dirty="0"/>
        </a:p>
      </dgm:t>
    </dgm:pt>
    <dgm:pt modelId="{A0950F9A-A87D-4B43-8329-110EBD58ED41}" type="parTrans" cxnId="{EBB3D432-A117-410E-9321-D68ED70057A9}">
      <dgm:prSet/>
      <dgm:spPr/>
      <dgm:t>
        <a:bodyPr/>
        <a:lstStyle/>
        <a:p>
          <a:endParaRPr lang="en-US"/>
        </a:p>
      </dgm:t>
    </dgm:pt>
    <dgm:pt modelId="{6E8F59BE-786D-44BC-A6A6-3B41526B15B1}" type="sibTrans" cxnId="{EBB3D432-A117-410E-9321-D68ED70057A9}">
      <dgm:prSet/>
      <dgm:spPr/>
      <dgm:t>
        <a:bodyPr/>
        <a:lstStyle/>
        <a:p>
          <a:endParaRPr lang="en-US"/>
        </a:p>
      </dgm:t>
    </dgm:pt>
    <dgm:pt modelId="{8D4A2038-800D-4049-B5AE-41646EE3CD74}" type="pres">
      <dgm:prSet presAssocID="{1E42314C-1E1D-4A60-A080-1C88F8F84B77}" presName="hierChild1" presStyleCnt="0">
        <dgm:presLayoutVars>
          <dgm:chPref val="1"/>
          <dgm:dir/>
          <dgm:animOne val="branch"/>
          <dgm:animLvl val="lvl"/>
          <dgm:resizeHandles/>
        </dgm:presLayoutVars>
      </dgm:prSet>
      <dgm:spPr/>
    </dgm:pt>
    <dgm:pt modelId="{B0E5D24E-2D0E-493B-83C5-4C46F1E02D1C}" type="pres">
      <dgm:prSet presAssocID="{7EC4EDBE-B13D-46E7-BA2F-0E1F59D6267B}" presName="hierRoot1" presStyleCnt="0"/>
      <dgm:spPr/>
    </dgm:pt>
    <dgm:pt modelId="{59A36E40-4A37-48AC-8217-BBAD65A5C11C}" type="pres">
      <dgm:prSet presAssocID="{7EC4EDBE-B13D-46E7-BA2F-0E1F59D6267B}" presName="composite" presStyleCnt="0"/>
      <dgm:spPr/>
    </dgm:pt>
    <dgm:pt modelId="{A461208E-B7E6-4D3B-965E-5982265276F8}" type="pres">
      <dgm:prSet presAssocID="{7EC4EDBE-B13D-46E7-BA2F-0E1F59D6267B}" presName="background" presStyleLbl="node0" presStyleIdx="0" presStyleCnt="2"/>
      <dgm:spPr/>
    </dgm:pt>
    <dgm:pt modelId="{8CA21C6A-CD7C-4D91-B954-02C668EB28AD}" type="pres">
      <dgm:prSet presAssocID="{7EC4EDBE-B13D-46E7-BA2F-0E1F59D6267B}" presName="text" presStyleLbl="fgAcc0" presStyleIdx="0" presStyleCnt="2">
        <dgm:presLayoutVars>
          <dgm:chPref val="3"/>
        </dgm:presLayoutVars>
      </dgm:prSet>
      <dgm:spPr/>
    </dgm:pt>
    <dgm:pt modelId="{87D87AC3-01F4-4F1A-9B86-980C31DAEB9C}" type="pres">
      <dgm:prSet presAssocID="{7EC4EDBE-B13D-46E7-BA2F-0E1F59D6267B}" presName="hierChild2" presStyleCnt="0"/>
      <dgm:spPr/>
    </dgm:pt>
    <dgm:pt modelId="{234A0F5E-2453-4B58-9532-CFCB5F2C0A0D}" type="pres">
      <dgm:prSet presAssocID="{14197106-F44A-438C-92AB-767642D8202D}" presName="hierRoot1" presStyleCnt="0"/>
      <dgm:spPr/>
    </dgm:pt>
    <dgm:pt modelId="{70027ABF-9802-4886-B759-4FEBCD06EAB6}" type="pres">
      <dgm:prSet presAssocID="{14197106-F44A-438C-92AB-767642D8202D}" presName="composite" presStyleCnt="0"/>
      <dgm:spPr/>
    </dgm:pt>
    <dgm:pt modelId="{5C3CB562-AFEF-4DEA-8C87-D77BE4C146D6}" type="pres">
      <dgm:prSet presAssocID="{14197106-F44A-438C-92AB-767642D8202D}" presName="background" presStyleLbl="node0" presStyleIdx="1" presStyleCnt="2"/>
      <dgm:spPr/>
    </dgm:pt>
    <dgm:pt modelId="{38E0EE7D-E58E-4B0F-825D-FDB6B052A68F}" type="pres">
      <dgm:prSet presAssocID="{14197106-F44A-438C-92AB-767642D8202D}" presName="text" presStyleLbl="fgAcc0" presStyleIdx="1" presStyleCnt="2">
        <dgm:presLayoutVars>
          <dgm:chPref val="3"/>
        </dgm:presLayoutVars>
      </dgm:prSet>
      <dgm:spPr/>
    </dgm:pt>
    <dgm:pt modelId="{9949737F-F785-4D26-BBE9-D413344C0A4E}" type="pres">
      <dgm:prSet presAssocID="{14197106-F44A-438C-92AB-767642D8202D}" presName="hierChild2" presStyleCnt="0"/>
      <dgm:spPr/>
    </dgm:pt>
  </dgm:ptLst>
  <dgm:cxnLst>
    <dgm:cxn modelId="{CBE0F50E-FAB9-4D24-B410-182A7507FF3F}" srcId="{1E42314C-1E1D-4A60-A080-1C88F8F84B77}" destId="{7EC4EDBE-B13D-46E7-BA2F-0E1F59D6267B}" srcOrd="0" destOrd="0" parTransId="{7CB28AF9-F685-42C8-8772-87096C5572EF}" sibTransId="{E423E02C-086D-4386-A3EC-3F41C24A7742}"/>
    <dgm:cxn modelId="{EBB3D432-A117-410E-9321-D68ED70057A9}" srcId="{1E42314C-1E1D-4A60-A080-1C88F8F84B77}" destId="{14197106-F44A-438C-92AB-767642D8202D}" srcOrd="1" destOrd="0" parTransId="{A0950F9A-A87D-4B43-8329-110EBD58ED41}" sibTransId="{6E8F59BE-786D-44BC-A6A6-3B41526B15B1}"/>
    <dgm:cxn modelId="{711E8948-79D6-417A-B6B1-AEC71BAD71A8}" type="presOf" srcId="{7EC4EDBE-B13D-46E7-BA2F-0E1F59D6267B}" destId="{8CA21C6A-CD7C-4D91-B954-02C668EB28AD}" srcOrd="0" destOrd="0" presId="urn:microsoft.com/office/officeart/2005/8/layout/hierarchy1"/>
    <dgm:cxn modelId="{E8AAA2E3-FCC6-4F01-8686-2B0C7C3ED0C2}" type="presOf" srcId="{14197106-F44A-438C-92AB-767642D8202D}" destId="{38E0EE7D-E58E-4B0F-825D-FDB6B052A68F}" srcOrd="0" destOrd="0" presId="urn:microsoft.com/office/officeart/2005/8/layout/hierarchy1"/>
    <dgm:cxn modelId="{9A0BC6FC-1A88-4006-ABE8-F397377C86DA}" type="presOf" srcId="{1E42314C-1E1D-4A60-A080-1C88F8F84B77}" destId="{8D4A2038-800D-4049-B5AE-41646EE3CD74}" srcOrd="0" destOrd="0" presId="urn:microsoft.com/office/officeart/2005/8/layout/hierarchy1"/>
    <dgm:cxn modelId="{391FF93F-02E4-4615-B378-EF9131BF672A}" type="presParOf" srcId="{8D4A2038-800D-4049-B5AE-41646EE3CD74}" destId="{B0E5D24E-2D0E-493B-83C5-4C46F1E02D1C}" srcOrd="0" destOrd="0" presId="urn:microsoft.com/office/officeart/2005/8/layout/hierarchy1"/>
    <dgm:cxn modelId="{E5501322-19D1-408C-9B05-0587CC813131}" type="presParOf" srcId="{B0E5D24E-2D0E-493B-83C5-4C46F1E02D1C}" destId="{59A36E40-4A37-48AC-8217-BBAD65A5C11C}" srcOrd="0" destOrd="0" presId="urn:microsoft.com/office/officeart/2005/8/layout/hierarchy1"/>
    <dgm:cxn modelId="{EC1BF604-6B74-47D8-8361-2138C78E5C45}" type="presParOf" srcId="{59A36E40-4A37-48AC-8217-BBAD65A5C11C}" destId="{A461208E-B7E6-4D3B-965E-5982265276F8}" srcOrd="0" destOrd="0" presId="urn:microsoft.com/office/officeart/2005/8/layout/hierarchy1"/>
    <dgm:cxn modelId="{AE358646-FC16-434E-8FF1-879274530E35}" type="presParOf" srcId="{59A36E40-4A37-48AC-8217-BBAD65A5C11C}" destId="{8CA21C6A-CD7C-4D91-B954-02C668EB28AD}" srcOrd="1" destOrd="0" presId="urn:microsoft.com/office/officeart/2005/8/layout/hierarchy1"/>
    <dgm:cxn modelId="{41C02170-6334-4208-BAE7-DB400E64DEF4}" type="presParOf" srcId="{B0E5D24E-2D0E-493B-83C5-4C46F1E02D1C}" destId="{87D87AC3-01F4-4F1A-9B86-980C31DAEB9C}" srcOrd="1" destOrd="0" presId="urn:microsoft.com/office/officeart/2005/8/layout/hierarchy1"/>
    <dgm:cxn modelId="{CD27637D-3287-45BC-A250-F0D33104F85E}" type="presParOf" srcId="{8D4A2038-800D-4049-B5AE-41646EE3CD74}" destId="{234A0F5E-2453-4B58-9532-CFCB5F2C0A0D}" srcOrd="1" destOrd="0" presId="urn:microsoft.com/office/officeart/2005/8/layout/hierarchy1"/>
    <dgm:cxn modelId="{4F907A39-36D4-404F-A127-6C5758E86A3D}" type="presParOf" srcId="{234A0F5E-2453-4B58-9532-CFCB5F2C0A0D}" destId="{70027ABF-9802-4886-B759-4FEBCD06EAB6}" srcOrd="0" destOrd="0" presId="urn:microsoft.com/office/officeart/2005/8/layout/hierarchy1"/>
    <dgm:cxn modelId="{5A3C6CCE-E88C-4442-B72C-5499EF88567C}" type="presParOf" srcId="{70027ABF-9802-4886-B759-4FEBCD06EAB6}" destId="{5C3CB562-AFEF-4DEA-8C87-D77BE4C146D6}" srcOrd="0" destOrd="0" presId="urn:microsoft.com/office/officeart/2005/8/layout/hierarchy1"/>
    <dgm:cxn modelId="{E2C0B90A-BA71-4CE1-844C-B1AB73294711}" type="presParOf" srcId="{70027ABF-9802-4886-B759-4FEBCD06EAB6}" destId="{38E0EE7D-E58E-4B0F-825D-FDB6B052A68F}" srcOrd="1" destOrd="0" presId="urn:microsoft.com/office/officeart/2005/8/layout/hierarchy1"/>
    <dgm:cxn modelId="{E3F937F4-9832-46C5-B830-A46454978E43}" type="presParOf" srcId="{234A0F5E-2453-4B58-9532-CFCB5F2C0A0D}" destId="{9949737F-F785-4D26-BBE9-D413344C0A4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08E-B7E6-4D3B-965E-5982265276F8}">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A21C6A-CD7C-4D91-B954-02C668EB28AD}">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The term IoT, or Internet of Things, refers to the collective network of connected devices and the technology that facilitates communication between devices and the cloud, as well as between the devices themselves.</a:t>
          </a:r>
          <a:endParaRPr lang="en-US" sz="2400" kern="1200" dirty="0"/>
        </a:p>
      </dsp:txBody>
      <dsp:txXfrm>
        <a:off x="688463" y="581604"/>
        <a:ext cx="4509367" cy="2799859"/>
      </dsp:txXfrm>
    </dsp:sp>
    <dsp:sp modelId="{5C3CB562-AFEF-4DEA-8C87-D77BE4C146D6}">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0EE7D-E58E-4B0F-825D-FDB6B052A68F}">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It </a:t>
          </a:r>
          <a:r>
            <a:rPr lang="en-US" sz="2400" b="0" i="0" kern="1200" dirty="0"/>
            <a:t>describes the network of physical objects—“things”—that are embedded with sensors, software, and other technologies for the purpose of connecting and exchanging data with other devices and systems over the internet.</a:t>
          </a:r>
          <a:endParaRPr lang="en-US" sz="2400" kern="1200" dirty="0"/>
        </a:p>
      </dsp:txBody>
      <dsp:txXfrm>
        <a:off x="6412843" y="581604"/>
        <a:ext cx="4509367" cy="27998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0C831-EF39-4781-9916-C881573C088D}" type="datetimeFigureOut">
              <a:rPr lang="en-CA" smtClean="0"/>
              <a:t>2024-03-26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04716D-4B8B-4CF4-BE21-5E0681A0653B}" type="slidenum">
              <a:rPr lang="en-CA" smtClean="0"/>
              <a:t>‹#›</a:t>
            </a:fld>
            <a:endParaRPr lang="en-CA"/>
          </a:p>
        </p:txBody>
      </p:sp>
    </p:spTree>
    <p:extLst>
      <p:ext uri="{BB962C8B-B14F-4D97-AF65-F5344CB8AC3E}">
        <p14:creationId xmlns:p14="http://schemas.microsoft.com/office/powerpoint/2010/main" val="1449751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6DFC1594-C88C-4B2A-A4A5-6C1A98F895FA}" type="datetimeyyyy">
              <a:rPr lang="en-US" smtClean="0"/>
              <a:t>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3709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10153E18-F0BA-44ED-B2A1-EF032C29415E}" type="datetimeyyyy">
              <a:rPr lang="en-US" smtClean="0"/>
              <a:t>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8656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D7D1E273-1310-45C1-8C18-A54E2E756905}" type="datetimeyyyy">
              <a:rPr lang="en-US" smtClean="0"/>
              <a:t>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6594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9E6440E9-00F4-4C33-A283-28E591680436}" type="datetimeyyyy">
              <a:rPr lang="en-US" smtClean="0"/>
              <a:t>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956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173EC09B-0BAF-4E17-B72E-19494F65F87D}" type="datetimeyyyy">
              <a:rPr lang="en-US" smtClean="0"/>
              <a:t>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8744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DCDD4955-2027-48C9-97BC-5B59D8ED444F}" type="datetimeyyyy">
              <a:rPr lang="en-US" smtClean="0"/>
              <a:t>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63341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75C15908-2F9E-4899-8370-CAC0AC1B7A80}" type="datetimeyyyy">
              <a:rPr lang="en-US" smtClean="0"/>
              <a:t>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Internet of Things (IoT) - GENG4300-60</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97047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BA7A7B86-681C-4875-BC8A-452039656A4B}" type="datetimeyyyy">
              <a:rPr lang="en-US" smtClean="0"/>
              <a:t>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Internet of Things (IoT) - GENG4300-60</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45791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2C4FBAFD-40D9-45E9-914F-9D1AA5036E03}" type="datetimeyyyy">
              <a:rPr lang="en-US" smtClean="0"/>
              <a:t>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Internet of Things (IoT) - GENG4300-60</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4051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AB9E8893-F7F3-4D9B-B00F-8C04B182ED5A}" type="datetimeyyyy">
              <a:rPr lang="en-US" smtClean="0"/>
              <a:t>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8493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3373A20C-CACA-42B5-AF71-1BBA4B7E8501}" type="datetimeyyyy">
              <a:rPr lang="en-US" smtClean="0"/>
              <a:t>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Internet of Things (IoT) - GENG4300-60</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660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AEFF782-004B-4F3D-BD9E-AD2835AD5E58}" type="datetimeyyyy">
              <a:rPr lang="en-US" smtClean="0"/>
              <a:t>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Internet of Things (IoT) - GENG4300-60</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95915026"/>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28" r:id="rId6"/>
    <p:sldLayoutId id="2147483733" r:id="rId7"/>
    <p:sldLayoutId id="2147483729" r:id="rId8"/>
    <p:sldLayoutId id="2147483730" r:id="rId9"/>
    <p:sldLayoutId id="2147483731" r:id="rId10"/>
    <p:sldLayoutId id="2147483732" r:id="rId11"/>
  </p:sldLayoutIdLst>
  <p:hf hdr="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rojecthub.arduino.cc/attari/temperature-monitoring-with-arduino-iot-cloud-using-dht22-cd8e34" TargetMode="External"/><Relationship Id="rId2" Type="http://schemas.openxmlformats.org/officeDocument/2006/relationships/hyperlink" Target="https://www.auvik.com/franklyit/blog/future-of-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4" name="Freeform: Shape 1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Oval 1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6" name="Oval 1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Freeform: Shape 13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34" name="Rectangle 13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D17D5-9F2B-BE7C-6B4E-DFD83FD9C70E}"/>
              </a:ext>
            </a:extLst>
          </p:cNvPr>
          <p:cNvSpPr>
            <a:spLocks noGrp="1"/>
          </p:cNvSpPr>
          <p:nvPr>
            <p:ph type="ctrTitle"/>
          </p:nvPr>
        </p:nvSpPr>
        <p:spPr>
          <a:xfrm>
            <a:off x="8075612" y="549275"/>
            <a:ext cx="3565524" cy="1997855"/>
          </a:xfrm>
        </p:spPr>
        <p:txBody>
          <a:bodyPr vert="horz" wrap="square" lIns="0" tIns="0" rIns="0" bIns="0" rtlCol="0" anchor="b" anchorCtr="0">
            <a:normAutofit/>
          </a:bodyPr>
          <a:lstStyle/>
          <a:p>
            <a:r>
              <a:rPr lang="en-US" sz="4800"/>
              <a:t>Internet of Things</a:t>
            </a:r>
          </a:p>
        </p:txBody>
      </p:sp>
      <p:pic>
        <p:nvPicPr>
          <p:cNvPr id="117" name="Video 116" descr="Skyscrapers And Location Icons">
            <a:extLst>
              <a:ext uri="{FF2B5EF4-FFF2-40B4-BE49-F238E27FC236}">
                <a16:creationId xmlns:a16="http://schemas.microsoft.com/office/drawing/2014/main" id="{71D587CF-1EE5-90B2-0F21-0D344FDC2C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40" r="1" b="1"/>
          <a:stretch/>
        </p:blipFill>
        <p:spPr>
          <a:xfrm>
            <a:off x="550864" y="1472304"/>
            <a:ext cx="6973882" cy="3913393"/>
          </a:xfrm>
          <a:custGeom>
            <a:avLst/>
            <a:gdLst/>
            <a:ahLst/>
            <a:cxnLst/>
            <a:rect l="l" t="t" r="r" b="b"/>
            <a:pathLst>
              <a:path w="6973882" h="5759451">
                <a:moveTo>
                  <a:pt x="0" y="0"/>
                </a:moveTo>
                <a:lnTo>
                  <a:pt x="6973882" y="0"/>
                </a:lnTo>
                <a:lnTo>
                  <a:pt x="6973882" y="5759451"/>
                </a:lnTo>
                <a:lnTo>
                  <a:pt x="0" y="5759451"/>
                </a:lnTo>
                <a:close/>
              </a:path>
            </a:pathLst>
          </a:custGeom>
        </p:spPr>
      </p:pic>
      <p:sp>
        <p:nvSpPr>
          <p:cNvPr id="3" name="Subtitle 2">
            <a:extLst>
              <a:ext uri="{FF2B5EF4-FFF2-40B4-BE49-F238E27FC236}">
                <a16:creationId xmlns:a16="http://schemas.microsoft.com/office/drawing/2014/main" id="{E88344B0-0627-B0D5-4D54-91FE904FF234}"/>
              </a:ext>
            </a:extLst>
          </p:cNvPr>
          <p:cNvSpPr>
            <a:spLocks noGrp="1"/>
          </p:cNvSpPr>
          <p:nvPr>
            <p:ph type="subTitle" idx="1"/>
          </p:nvPr>
        </p:nvSpPr>
        <p:spPr>
          <a:xfrm>
            <a:off x="9875520" y="4206240"/>
            <a:ext cx="1765616" cy="1886585"/>
          </a:xfrm>
        </p:spPr>
        <p:txBody>
          <a:bodyPr vert="horz" wrap="square" lIns="0" tIns="0" rIns="0" bIns="0" rtlCol="0" anchor="t">
            <a:normAutofit/>
          </a:bodyPr>
          <a:lstStyle/>
          <a:p>
            <a:pPr>
              <a:lnSpc>
                <a:spcPct val="110000"/>
              </a:lnSpc>
            </a:pPr>
            <a:r>
              <a:rPr lang="en-US" sz="1600" dirty="0">
                <a:solidFill>
                  <a:schemeClr val="tx1">
                    <a:alpha val="60000"/>
                  </a:schemeClr>
                </a:solidFill>
              </a:rPr>
              <a:t>Derek Badman</a:t>
            </a:r>
          </a:p>
          <a:p>
            <a:pPr>
              <a:lnSpc>
                <a:spcPct val="110000"/>
              </a:lnSpc>
            </a:pPr>
            <a:r>
              <a:rPr lang="en-US" sz="1600" dirty="0">
                <a:solidFill>
                  <a:schemeClr val="tx1">
                    <a:alpha val="60000"/>
                  </a:schemeClr>
                </a:solidFill>
              </a:rPr>
              <a:t>Pat Maynard</a:t>
            </a:r>
          </a:p>
          <a:p>
            <a:pPr>
              <a:lnSpc>
                <a:spcPct val="110000"/>
              </a:lnSpc>
            </a:pPr>
            <a:r>
              <a:rPr lang="en-US" sz="1600" dirty="0">
                <a:solidFill>
                  <a:schemeClr val="tx1">
                    <a:alpha val="60000"/>
                  </a:schemeClr>
                </a:solidFill>
              </a:rPr>
              <a:t>Linda George</a:t>
            </a:r>
          </a:p>
          <a:p>
            <a:pPr>
              <a:lnSpc>
                <a:spcPct val="110000"/>
              </a:lnSpc>
            </a:pPr>
            <a:r>
              <a:rPr lang="en-US" sz="1600" dirty="0">
                <a:solidFill>
                  <a:schemeClr val="tx1">
                    <a:alpha val="60000"/>
                  </a:schemeClr>
                </a:solidFill>
              </a:rPr>
              <a:t>Noor Pola</a:t>
            </a:r>
          </a:p>
        </p:txBody>
      </p:sp>
      <p:sp>
        <p:nvSpPr>
          <p:cNvPr id="135" name="Oval 134">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62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7"/>
                                        </p:tgtEl>
                                      </p:cBhvr>
                                    </p:cmd>
                                  </p:childTnLst>
                                </p:cTn>
                              </p:par>
                            </p:childTnLst>
                          </p:cTn>
                        </p:par>
                      </p:childTnLst>
                    </p:cTn>
                  </p:par>
                </p:childTnLst>
              </p:cTn>
              <p:nextCondLst>
                <p:cond evt="onClick" delay="0">
                  <p:tgtEl>
                    <p:spTgt spid="117"/>
                  </p:tgtEl>
                </p:cond>
              </p:nextCondLst>
            </p:seq>
            <p:video>
              <p:cMediaNode mute="1">
                <p:cTn id="12" repeatCount="indefinite" fill="hold" display="0">
                  <p:stCondLst>
                    <p:cond delay="indefinite"/>
                  </p:stCondLst>
                </p:cTn>
                <p:tgtEl>
                  <p:spTgt spid="1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0CC3-9387-21CD-DF77-62A052AE0C45}"/>
              </a:ext>
            </a:extLst>
          </p:cNvPr>
          <p:cNvSpPr>
            <a:spLocks noGrp="1"/>
          </p:cNvSpPr>
          <p:nvPr>
            <p:ph type="title"/>
          </p:nvPr>
        </p:nvSpPr>
        <p:spPr/>
        <p:txBody>
          <a:bodyPr/>
          <a:lstStyle/>
          <a:p>
            <a:r>
              <a:rPr lang="en-US" dirty="0"/>
              <a:t>Troubleshooting</a:t>
            </a:r>
            <a:endParaRPr lang="en-CA" dirty="0"/>
          </a:p>
        </p:txBody>
      </p:sp>
      <p:sp>
        <p:nvSpPr>
          <p:cNvPr id="3" name="Content Placeholder 2">
            <a:extLst>
              <a:ext uri="{FF2B5EF4-FFF2-40B4-BE49-F238E27FC236}">
                <a16:creationId xmlns:a16="http://schemas.microsoft.com/office/drawing/2014/main" id="{33C3412B-DA3D-4E83-A792-FD8BB40677A7}"/>
              </a:ext>
            </a:extLst>
          </p:cNvPr>
          <p:cNvSpPr>
            <a:spLocks noGrp="1"/>
          </p:cNvSpPr>
          <p:nvPr>
            <p:ph idx="1"/>
          </p:nvPr>
        </p:nvSpPr>
        <p:spPr>
          <a:xfrm>
            <a:off x="550863" y="2113199"/>
            <a:ext cx="4981257" cy="3979625"/>
          </a:xfrm>
        </p:spPr>
        <p:txBody>
          <a:bodyPr/>
          <a:lstStyle/>
          <a:p>
            <a:r>
              <a:rPr lang="en-US" dirty="0"/>
              <a:t>We had VERY high outputs initially. This raised a red flag that something was wrong with our setup.</a:t>
            </a:r>
          </a:p>
          <a:p>
            <a:r>
              <a:rPr lang="en-CA" dirty="0"/>
              <a:t>After some analysis, replacing our sensor was necessary. </a:t>
            </a:r>
          </a:p>
          <a:p>
            <a:pPr lvl="1"/>
            <a:r>
              <a:rPr lang="en-CA" dirty="0"/>
              <a:t>Switched from a DHT11 (Blue)  to a DHT22 (White)</a:t>
            </a:r>
            <a:endParaRPr lang="en-US" dirty="0"/>
          </a:p>
        </p:txBody>
      </p:sp>
      <p:pic>
        <p:nvPicPr>
          <p:cNvPr id="5" name="Picture 4" descr="A close up of a device&#10;&#10;Description automatically generated">
            <a:extLst>
              <a:ext uri="{FF2B5EF4-FFF2-40B4-BE49-F238E27FC236}">
                <a16:creationId xmlns:a16="http://schemas.microsoft.com/office/drawing/2014/main" id="{A815C4CA-9C67-E7F8-88AE-DA60D6A7F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866" y="438555"/>
            <a:ext cx="3847253" cy="2885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lose-up of a device&#10;&#10;Description automatically generated">
            <a:extLst>
              <a:ext uri="{FF2B5EF4-FFF2-40B4-BE49-F238E27FC236}">
                <a16:creationId xmlns:a16="http://schemas.microsoft.com/office/drawing/2014/main" id="{999A0466-6595-6632-C5A9-2CE3EA639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476615" y="3199129"/>
            <a:ext cx="3307080" cy="2480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lide Number Placeholder 7">
            <a:extLst>
              <a:ext uri="{FF2B5EF4-FFF2-40B4-BE49-F238E27FC236}">
                <a16:creationId xmlns:a16="http://schemas.microsoft.com/office/drawing/2014/main" id="{51CD5017-EB61-D386-1C34-25E373A3C0A5}"/>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9" name="Footer Placeholder 8">
            <a:extLst>
              <a:ext uri="{FF2B5EF4-FFF2-40B4-BE49-F238E27FC236}">
                <a16:creationId xmlns:a16="http://schemas.microsoft.com/office/drawing/2014/main" id="{E661306B-80F4-A5A0-B84D-0B62404E7DA6}"/>
              </a:ext>
            </a:extLst>
          </p:cNvPr>
          <p:cNvSpPr>
            <a:spLocks noGrp="1"/>
          </p:cNvSpPr>
          <p:nvPr>
            <p:ph type="ftr" sz="quarter" idx="11"/>
          </p:nvPr>
        </p:nvSpPr>
        <p:spPr/>
        <p:txBody>
          <a:bodyPr/>
          <a:lstStyle/>
          <a:p>
            <a:r>
              <a:rPr lang="en-US"/>
              <a:t>Internet of Things (IoT) - GENG4300-60</a:t>
            </a:r>
          </a:p>
        </p:txBody>
      </p:sp>
      <p:sp>
        <p:nvSpPr>
          <p:cNvPr id="10" name="Date Placeholder 9">
            <a:extLst>
              <a:ext uri="{FF2B5EF4-FFF2-40B4-BE49-F238E27FC236}">
                <a16:creationId xmlns:a16="http://schemas.microsoft.com/office/drawing/2014/main" id="{CC1E7E2C-B3E9-BCA5-E0DE-97E371A4C149}"/>
              </a:ext>
            </a:extLst>
          </p:cNvPr>
          <p:cNvSpPr>
            <a:spLocks noGrp="1"/>
          </p:cNvSpPr>
          <p:nvPr>
            <p:ph type="dt" sz="half" idx="10"/>
          </p:nvPr>
        </p:nvSpPr>
        <p:spPr/>
        <p:txBody>
          <a:bodyPr/>
          <a:lstStyle/>
          <a:p>
            <a:fld id="{66464BBC-2BC6-4A40-A13E-B3ABA82909DE}" type="datetimeyyyy">
              <a:rPr lang="en-US" smtClean="0"/>
              <a:t>2024</a:t>
            </a:fld>
            <a:endParaRPr lang="en-US"/>
          </a:p>
        </p:txBody>
      </p:sp>
    </p:spTree>
    <p:extLst>
      <p:ext uri="{BB962C8B-B14F-4D97-AF65-F5344CB8AC3E}">
        <p14:creationId xmlns:p14="http://schemas.microsoft.com/office/powerpoint/2010/main" val="304149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A7B7A-B58F-1A41-2B4D-7EE683CAFC5E}"/>
              </a:ext>
            </a:extLst>
          </p:cNvPr>
          <p:cNvSpPr>
            <a:spLocks noGrp="1"/>
          </p:cNvSpPr>
          <p:nvPr>
            <p:ph type="title"/>
          </p:nvPr>
        </p:nvSpPr>
        <p:spPr>
          <a:xfrm>
            <a:off x="550863" y="549275"/>
            <a:ext cx="6371409" cy="984885"/>
          </a:xfrm>
        </p:spPr>
        <p:txBody>
          <a:bodyPr vert="horz" wrap="square" lIns="0" tIns="0" rIns="0" bIns="0" rtlCol="0" anchor="ctr" anchorCtr="0">
            <a:normAutofit/>
          </a:bodyPr>
          <a:lstStyle/>
          <a:p>
            <a:r>
              <a:rPr lang="en-US" dirty="0"/>
              <a:t>Dashboard</a:t>
            </a:r>
            <a:endParaRPr lang="en-US"/>
          </a:p>
        </p:txBody>
      </p:sp>
      <p:sp>
        <p:nvSpPr>
          <p:cNvPr id="3" name="Content Placeholder 2">
            <a:extLst>
              <a:ext uri="{FF2B5EF4-FFF2-40B4-BE49-F238E27FC236}">
                <a16:creationId xmlns:a16="http://schemas.microsoft.com/office/drawing/2014/main" id="{D45AF592-78C9-F326-899C-26F886406BFA}"/>
              </a:ext>
            </a:extLst>
          </p:cNvPr>
          <p:cNvSpPr>
            <a:spLocks noGrp="1"/>
          </p:cNvSpPr>
          <p:nvPr>
            <p:ph idx="1"/>
          </p:nvPr>
        </p:nvSpPr>
        <p:spPr>
          <a:xfrm>
            <a:off x="7140575" y="549275"/>
            <a:ext cx="4498976" cy="984885"/>
          </a:xfrm>
        </p:spPr>
        <p:txBody>
          <a:bodyPr vert="horz" wrap="square" lIns="0" tIns="0" rIns="0" bIns="0" rtlCol="0" anchor="ctr">
            <a:normAutofit/>
          </a:bodyPr>
          <a:lstStyle/>
          <a:p>
            <a:pPr marL="0" indent="0" algn="r">
              <a:lnSpc>
                <a:spcPct val="90000"/>
              </a:lnSpc>
              <a:buNone/>
            </a:pPr>
            <a:r>
              <a:rPr lang="en-US" sz="2200"/>
              <a:t>The final dashboard was a multi-platform output of our IoT sensor running on the cloud!</a:t>
            </a:r>
          </a:p>
        </p:txBody>
      </p:sp>
      <p:pic>
        <p:nvPicPr>
          <p:cNvPr id="5" name="Picture 4" descr="A screenshot of a computer&#10;&#10;Description automatically generated">
            <a:extLst>
              <a:ext uri="{FF2B5EF4-FFF2-40B4-BE49-F238E27FC236}">
                <a16:creationId xmlns:a16="http://schemas.microsoft.com/office/drawing/2014/main" id="{F8E8F249-0D66-DAAF-81EB-15C55160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929" y="2083435"/>
            <a:ext cx="3940082" cy="4225290"/>
          </a:xfrm>
          <a:custGeom>
            <a:avLst/>
            <a:gdLst/>
            <a:ahLst/>
            <a:cxnLst/>
            <a:rect l="l" t="t" r="r" b="b"/>
            <a:pathLst>
              <a:path w="6922273" h="4225290">
                <a:moveTo>
                  <a:pt x="0" y="0"/>
                </a:moveTo>
                <a:lnTo>
                  <a:pt x="6922273" y="0"/>
                </a:lnTo>
                <a:lnTo>
                  <a:pt x="6922273" y="4225290"/>
                </a:lnTo>
                <a:lnTo>
                  <a:pt x="0" y="4225290"/>
                </a:lnTo>
                <a:close/>
              </a:path>
            </a:pathLst>
          </a:custGeom>
        </p:spPr>
      </p:pic>
      <p:pic>
        <p:nvPicPr>
          <p:cNvPr id="7" name="Picture 6" descr="A screenshot of a device&#10;&#10;Description automatically generated">
            <a:extLst>
              <a:ext uri="{FF2B5EF4-FFF2-40B4-BE49-F238E27FC236}">
                <a16:creationId xmlns:a16="http://schemas.microsoft.com/office/drawing/2014/main" id="{A343BFEF-E302-60A8-AAD6-65F5B573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332" y="2083435"/>
            <a:ext cx="2112645" cy="4225290"/>
          </a:xfrm>
          <a:custGeom>
            <a:avLst/>
            <a:gdLst/>
            <a:ahLst/>
            <a:cxnLst/>
            <a:rect l="l" t="t" r="r" b="b"/>
            <a:pathLst>
              <a:path w="6922273" h="4225290">
                <a:moveTo>
                  <a:pt x="0" y="0"/>
                </a:moveTo>
                <a:lnTo>
                  <a:pt x="6922273" y="0"/>
                </a:lnTo>
                <a:lnTo>
                  <a:pt x="6922273" y="4225290"/>
                </a:lnTo>
                <a:lnTo>
                  <a:pt x="0" y="4225290"/>
                </a:lnTo>
                <a:close/>
              </a:path>
            </a:pathLst>
          </a:custGeom>
          <a:ln w="88900" cap="sq" cmpd="thickThin">
            <a:solidFill>
              <a:srgbClr val="000000"/>
            </a:solidFill>
            <a:prstDash val="solid"/>
            <a:miter lim="800000"/>
          </a:ln>
          <a:effectLst>
            <a:innerShdw blurRad="76200">
              <a:srgbClr val="000000"/>
            </a:innerShdw>
          </a:effectLst>
        </p:spPr>
      </p:pic>
      <p:sp>
        <p:nvSpPr>
          <p:cNvPr id="26" name="Rectangle 2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DB89019-88CA-27B5-7A42-6ACE6B3332A7}"/>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9" name="Footer Placeholder 8">
            <a:extLst>
              <a:ext uri="{FF2B5EF4-FFF2-40B4-BE49-F238E27FC236}">
                <a16:creationId xmlns:a16="http://schemas.microsoft.com/office/drawing/2014/main" id="{35BE77C7-7998-22A0-BEC6-949E3C933527}"/>
              </a:ext>
            </a:extLst>
          </p:cNvPr>
          <p:cNvSpPr>
            <a:spLocks noGrp="1"/>
          </p:cNvSpPr>
          <p:nvPr>
            <p:ph type="ftr" sz="quarter" idx="11"/>
          </p:nvPr>
        </p:nvSpPr>
        <p:spPr/>
        <p:txBody>
          <a:bodyPr/>
          <a:lstStyle/>
          <a:p>
            <a:r>
              <a:rPr lang="en-US"/>
              <a:t>Internet of Things (IoT) - GENG4300-60</a:t>
            </a:r>
          </a:p>
        </p:txBody>
      </p:sp>
      <p:sp>
        <p:nvSpPr>
          <p:cNvPr id="10" name="Date Placeholder 9">
            <a:extLst>
              <a:ext uri="{FF2B5EF4-FFF2-40B4-BE49-F238E27FC236}">
                <a16:creationId xmlns:a16="http://schemas.microsoft.com/office/drawing/2014/main" id="{1F50DF22-D5BF-CD97-C694-5516244922D6}"/>
              </a:ext>
            </a:extLst>
          </p:cNvPr>
          <p:cNvSpPr>
            <a:spLocks noGrp="1"/>
          </p:cNvSpPr>
          <p:nvPr>
            <p:ph type="dt" sz="half" idx="10"/>
          </p:nvPr>
        </p:nvSpPr>
        <p:spPr/>
        <p:txBody>
          <a:bodyPr/>
          <a:lstStyle/>
          <a:p>
            <a:fld id="{787B9945-DA8B-4EDE-83F2-7F363FC7EF77}" type="datetimeyyyy">
              <a:rPr lang="en-US" smtClean="0"/>
              <a:t>2024</a:t>
            </a:fld>
            <a:endParaRPr lang="en-US"/>
          </a:p>
        </p:txBody>
      </p:sp>
    </p:spTree>
    <p:extLst>
      <p:ext uri="{BB962C8B-B14F-4D97-AF65-F5344CB8AC3E}">
        <p14:creationId xmlns:p14="http://schemas.microsoft.com/office/powerpoint/2010/main" val="6968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BE4C-C20C-279C-24E1-E7B86C742C7F}"/>
              </a:ext>
            </a:extLst>
          </p:cNvPr>
          <p:cNvSpPr>
            <a:spLocks noGrp="1"/>
          </p:cNvSpPr>
          <p:nvPr>
            <p:ph type="title"/>
          </p:nvPr>
        </p:nvSpPr>
        <p:spPr>
          <a:xfrm>
            <a:off x="4492915" y="200027"/>
            <a:ext cx="3206169" cy="903605"/>
          </a:xfrm>
        </p:spPr>
        <p:txBody>
          <a:bodyPr/>
          <a:lstStyle/>
          <a:p>
            <a:r>
              <a:rPr lang="en-US" dirty="0"/>
              <a:t>Data Export</a:t>
            </a:r>
            <a:endParaRPr lang="en-CA" dirty="0"/>
          </a:p>
        </p:txBody>
      </p:sp>
      <p:sp>
        <p:nvSpPr>
          <p:cNvPr id="3" name="Content Placeholder 2">
            <a:extLst>
              <a:ext uri="{FF2B5EF4-FFF2-40B4-BE49-F238E27FC236}">
                <a16:creationId xmlns:a16="http://schemas.microsoft.com/office/drawing/2014/main" id="{A23C5C28-B95C-0FBD-D75A-95FFC7BCB8C0}"/>
              </a:ext>
            </a:extLst>
          </p:cNvPr>
          <p:cNvSpPr>
            <a:spLocks noGrp="1"/>
          </p:cNvSpPr>
          <p:nvPr>
            <p:ph idx="1"/>
          </p:nvPr>
        </p:nvSpPr>
        <p:spPr>
          <a:xfrm>
            <a:off x="1149519" y="4202130"/>
            <a:ext cx="5219001" cy="1555414"/>
          </a:xfrm>
        </p:spPr>
        <p:txBody>
          <a:bodyPr>
            <a:normAutofit/>
          </a:bodyPr>
          <a:lstStyle/>
          <a:p>
            <a:pPr marL="0" indent="0">
              <a:buNone/>
            </a:pPr>
            <a:r>
              <a:rPr lang="en-US" sz="2400" dirty="0"/>
              <a:t>After a few days of collecting data, we were able to export a CSV from the cloud to see what we have been gathering.</a:t>
            </a:r>
            <a:endParaRPr lang="en-CA" sz="2400" dirty="0"/>
          </a:p>
        </p:txBody>
      </p:sp>
      <p:pic>
        <p:nvPicPr>
          <p:cNvPr id="5" name="Picture 4" descr="A person holding a clipboard&#10;&#10;Description automatically generated">
            <a:extLst>
              <a:ext uri="{FF2B5EF4-FFF2-40B4-BE49-F238E27FC236}">
                <a16:creationId xmlns:a16="http://schemas.microsoft.com/office/drawing/2014/main" id="{2A13811E-E74B-8FD8-80CD-4021DC20D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177" y="-1629"/>
            <a:ext cx="3770533" cy="60928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Slide Number Placeholder 5">
            <a:extLst>
              <a:ext uri="{FF2B5EF4-FFF2-40B4-BE49-F238E27FC236}">
                <a16:creationId xmlns:a16="http://schemas.microsoft.com/office/drawing/2014/main" id="{00564125-C7AE-40BD-26C0-12D2DDB42993}"/>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7" name="Footer Placeholder 6">
            <a:extLst>
              <a:ext uri="{FF2B5EF4-FFF2-40B4-BE49-F238E27FC236}">
                <a16:creationId xmlns:a16="http://schemas.microsoft.com/office/drawing/2014/main" id="{D1E9EADA-305F-500B-8C15-8A691333944F}"/>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07B6D42B-4AFF-D5E4-B0AB-BED2C54C6742}"/>
              </a:ext>
            </a:extLst>
          </p:cNvPr>
          <p:cNvSpPr>
            <a:spLocks noGrp="1"/>
          </p:cNvSpPr>
          <p:nvPr>
            <p:ph type="dt" sz="half" idx="10"/>
          </p:nvPr>
        </p:nvSpPr>
        <p:spPr/>
        <p:txBody>
          <a:bodyPr/>
          <a:lstStyle/>
          <a:p>
            <a:fld id="{53CA6867-A0F1-48B3-BB04-AE555741F2C7}" type="datetimeyyyy">
              <a:rPr lang="en-US" smtClean="0"/>
              <a:t>2024</a:t>
            </a:fld>
            <a:endParaRPr lang="en-US"/>
          </a:p>
        </p:txBody>
      </p:sp>
    </p:spTree>
    <p:extLst>
      <p:ext uri="{BB962C8B-B14F-4D97-AF65-F5344CB8AC3E}">
        <p14:creationId xmlns:p14="http://schemas.microsoft.com/office/powerpoint/2010/main" val="212936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356F-16A9-69BD-8E2F-CA88575A46F3}"/>
              </a:ext>
            </a:extLst>
          </p:cNvPr>
          <p:cNvSpPr>
            <a:spLocks noGrp="1"/>
          </p:cNvSpPr>
          <p:nvPr>
            <p:ph type="title"/>
          </p:nvPr>
        </p:nvSpPr>
        <p:spPr/>
        <p:txBody>
          <a:bodyPr/>
          <a:lstStyle/>
          <a:p>
            <a:r>
              <a:rPr lang="en-US" dirty="0"/>
              <a:t>IoT in Industry</a:t>
            </a:r>
            <a:endParaRPr lang="en-CA" dirty="0"/>
          </a:p>
        </p:txBody>
      </p:sp>
      <p:sp>
        <p:nvSpPr>
          <p:cNvPr id="3" name="Content Placeholder 2">
            <a:extLst>
              <a:ext uri="{FF2B5EF4-FFF2-40B4-BE49-F238E27FC236}">
                <a16:creationId xmlns:a16="http://schemas.microsoft.com/office/drawing/2014/main" id="{EE9E876C-4E2F-3028-4354-8A243E320FED}"/>
              </a:ext>
            </a:extLst>
          </p:cNvPr>
          <p:cNvSpPr>
            <a:spLocks noGrp="1"/>
          </p:cNvSpPr>
          <p:nvPr>
            <p:ph idx="1"/>
          </p:nvPr>
        </p:nvSpPr>
        <p:spPr>
          <a:xfrm>
            <a:off x="549538" y="1439187"/>
            <a:ext cx="4021137" cy="3979625"/>
          </a:xfrm>
        </p:spPr>
        <p:txBody>
          <a:bodyPr/>
          <a:lstStyle/>
          <a:p>
            <a:r>
              <a:rPr lang="en-CA" dirty="0"/>
              <a:t>Smart Manufacturing to display real-time production data through </a:t>
            </a:r>
            <a:r>
              <a:rPr lang="en-CA" dirty="0" err="1"/>
              <a:t>IIoT</a:t>
            </a:r>
            <a:r>
              <a:rPr lang="en-CA" dirty="0"/>
              <a:t> monitoring:</a:t>
            </a:r>
          </a:p>
          <a:p>
            <a:pPr lvl="1"/>
            <a:r>
              <a:rPr lang="en-CA" dirty="0"/>
              <a:t>Cycle Times</a:t>
            </a:r>
          </a:p>
          <a:p>
            <a:pPr lvl="1"/>
            <a:r>
              <a:rPr lang="en-CA" dirty="0"/>
              <a:t>Operator Efficiency</a:t>
            </a:r>
          </a:p>
          <a:p>
            <a:pPr lvl="1"/>
            <a:r>
              <a:rPr lang="en-CA" dirty="0"/>
              <a:t>Defects/Rejects</a:t>
            </a:r>
          </a:p>
          <a:p>
            <a:pPr lvl="1"/>
            <a:r>
              <a:rPr lang="en-CA" dirty="0"/>
              <a:t>Production Count</a:t>
            </a:r>
          </a:p>
          <a:p>
            <a:pPr lvl="1"/>
            <a:r>
              <a:rPr lang="en-CA" dirty="0"/>
              <a:t>Alerts</a:t>
            </a:r>
          </a:p>
          <a:p>
            <a:pPr lvl="1"/>
            <a:r>
              <a:rPr lang="en-CA" dirty="0"/>
              <a:t>Rate of Climb</a:t>
            </a:r>
          </a:p>
          <a:p>
            <a:pPr lvl="1"/>
            <a:endParaRPr lang="en-CA" dirty="0"/>
          </a:p>
          <a:p>
            <a:pPr lvl="1"/>
            <a:endParaRPr lang="en-CA" dirty="0"/>
          </a:p>
        </p:txBody>
      </p:sp>
      <p:sp>
        <p:nvSpPr>
          <p:cNvPr id="4" name="Slide Number Placeholder 3">
            <a:extLst>
              <a:ext uri="{FF2B5EF4-FFF2-40B4-BE49-F238E27FC236}">
                <a16:creationId xmlns:a16="http://schemas.microsoft.com/office/drawing/2014/main" id="{053ED1E9-B305-B233-3D37-BB9FA6CC6B64}"/>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5" name="Footer Placeholder 4">
            <a:extLst>
              <a:ext uri="{FF2B5EF4-FFF2-40B4-BE49-F238E27FC236}">
                <a16:creationId xmlns:a16="http://schemas.microsoft.com/office/drawing/2014/main" id="{4B8B35F3-F776-59CF-5A6F-74F70D38DC4C}"/>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9FBCD179-993E-9D49-19E5-29B70B47006A}"/>
              </a:ext>
            </a:extLst>
          </p:cNvPr>
          <p:cNvSpPr>
            <a:spLocks noGrp="1"/>
          </p:cNvSpPr>
          <p:nvPr>
            <p:ph type="dt" sz="half" idx="10"/>
          </p:nvPr>
        </p:nvSpPr>
        <p:spPr/>
        <p:txBody>
          <a:bodyPr/>
          <a:lstStyle/>
          <a:p>
            <a:fld id="{894A4919-42D1-4CC6-8FFB-769F8761FEA3}" type="datetimeyyyy">
              <a:rPr lang="en-US" smtClean="0"/>
              <a:t>2024</a:t>
            </a:fld>
            <a:endParaRPr lang="en-US"/>
          </a:p>
        </p:txBody>
      </p:sp>
      <p:pic>
        <p:nvPicPr>
          <p:cNvPr id="7" name="Picture 6" descr="Tulip screen shot for IIOT dashboard - Futura Automation">
            <a:extLst>
              <a:ext uri="{FF2B5EF4-FFF2-40B4-BE49-F238E27FC236}">
                <a16:creationId xmlns:a16="http://schemas.microsoft.com/office/drawing/2014/main" id="{95B80889-FB56-BE64-52CC-815BE75714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5530" y="989733"/>
            <a:ext cx="7656680" cy="4785425"/>
          </a:xfrm>
          <a:prstGeom prst="rect">
            <a:avLst/>
          </a:prstGeom>
          <a:noFill/>
          <a:ln>
            <a:noFill/>
          </a:ln>
        </p:spPr>
      </p:pic>
    </p:spTree>
    <p:extLst>
      <p:ext uri="{BB962C8B-B14F-4D97-AF65-F5344CB8AC3E}">
        <p14:creationId xmlns:p14="http://schemas.microsoft.com/office/powerpoint/2010/main" val="289680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E66-BA2A-2AF8-76FA-63D93ED9CDDD}"/>
              </a:ext>
            </a:extLst>
          </p:cNvPr>
          <p:cNvSpPr>
            <a:spLocks noGrp="1"/>
          </p:cNvSpPr>
          <p:nvPr>
            <p:ph type="title"/>
          </p:nvPr>
        </p:nvSpPr>
        <p:spPr/>
        <p:txBody>
          <a:bodyPr/>
          <a:lstStyle/>
          <a:p>
            <a:r>
              <a:rPr lang="en-US" dirty="0"/>
              <a:t>IoT in Industry</a:t>
            </a:r>
          </a:p>
        </p:txBody>
      </p:sp>
      <p:sp>
        <p:nvSpPr>
          <p:cNvPr id="3" name="Content Placeholder 2">
            <a:extLst>
              <a:ext uri="{FF2B5EF4-FFF2-40B4-BE49-F238E27FC236}">
                <a16:creationId xmlns:a16="http://schemas.microsoft.com/office/drawing/2014/main" id="{C081549A-EDE9-C24D-07F5-A2193B227AA7}"/>
              </a:ext>
            </a:extLst>
          </p:cNvPr>
          <p:cNvSpPr>
            <a:spLocks noGrp="1"/>
          </p:cNvSpPr>
          <p:nvPr>
            <p:ph idx="1"/>
          </p:nvPr>
        </p:nvSpPr>
        <p:spPr>
          <a:xfrm>
            <a:off x="549538" y="1524912"/>
            <a:ext cx="4731704" cy="4266288"/>
          </a:xfrm>
        </p:spPr>
        <p:txBody>
          <a:bodyPr/>
          <a:lstStyle/>
          <a:p>
            <a:r>
              <a:rPr lang="en-US" dirty="0" err="1"/>
              <a:t>IIoT</a:t>
            </a:r>
            <a:r>
              <a:rPr lang="en-US" dirty="0"/>
              <a:t> Monitoring Dashboard to improve production output, machine maintenance and product quality:</a:t>
            </a:r>
          </a:p>
          <a:p>
            <a:pPr lvl="1"/>
            <a:r>
              <a:rPr lang="en-US" dirty="0"/>
              <a:t>Plant Layout</a:t>
            </a:r>
          </a:p>
          <a:p>
            <a:pPr lvl="1"/>
            <a:r>
              <a:rPr lang="en-US" dirty="0"/>
              <a:t>Faults/Warnings </a:t>
            </a:r>
          </a:p>
          <a:p>
            <a:pPr lvl="1"/>
            <a:r>
              <a:rPr lang="en-US" dirty="0"/>
              <a:t>Machine Status </a:t>
            </a:r>
          </a:p>
          <a:p>
            <a:pPr lvl="1"/>
            <a:r>
              <a:rPr lang="en-US" dirty="0"/>
              <a:t>Asset Tracking</a:t>
            </a:r>
          </a:p>
          <a:p>
            <a:pPr marL="457200" lvl="1" indent="0">
              <a:buNone/>
            </a:pPr>
            <a:endParaRPr lang="en-US" dirty="0"/>
          </a:p>
          <a:p>
            <a:pPr lvl="1"/>
            <a:endParaRPr lang="en-US" dirty="0"/>
          </a:p>
        </p:txBody>
      </p:sp>
      <p:sp>
        <p:nvSpPr>
          <p:cNvPr id="4" name="Date Placeholder 3">
            <a:extLst>
              <a:ext uri="{FF2B5EF4-FFF2-40B4-BE49-F238E27FC236}">
                <a16:creationId xmlns:a16="http://schemas.microsoft.com/office/drawing/2014/main" id="{D4AA4EF9-9D66-3FDC-C141-F4600637D6A5}"/>
              </a:ext>
            </a:extLst>
          </p:cNvPr>
          <p:cNvSpPr>
            <a:spLocks noGrp="1"/>
          </p:cNvSpPr>
          <p:nvPr>
            <p:ph type="dt" sz="half" idx="10"/>
          </p:nvPr>
        </p:nvSpPr>
        <p:spPr/>
        <p:txBody>
          <a:bodyPr/>
          <a:lstStyle/>
          <a:p>
            <a:fld id="{9E6440E9-00F4-4C33-A283-28E591680436}" type="datetimeyyyy">
              <a:rPr lang="en-US" smtClean="0"/>
              <a:t>2024</a:t>
            </a:fld>
            <a:endParaRPr lang="en-US"/>
          </a:p>
        </p:txBody>
      </p:sp>
      <p:sp>
        <p:nvSpPr>
          <p:cNvPr id="5" name="Footer Placeholder 4">
            <a:extLst>
              <a:ext uri="{FF2B5EF4-FFF2-40B4-BE49-F238E27FC236}">
                <a16:creationId xmlns:a16="http://schemas.microsoft.com/office/drawing/2014/main" id="{0EF5EB94-B544-8215-3573-68932B819382}"/>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4811396A-BB67-F358-E7CE-B0F4455C2ABC}"/>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7" name="Picture 6">
            <a:extLst>
              <a:ext uri="{FF2B5EF4-FFF2-40B4-BE49-F238E27FC236}">
                <a16:creationId xmlns:a16="http://schemas.microsoft.com/office/drawing/2014/main" id="{51694C12-52CC-B39C-5D5A-3E8F5990D64B}"/>
              </a:ext>
            </a:extLst>
          </p:cNvPr>
          <p:cNvPicPr>
            <a:picLocks noChangeAspect="1"/>
          </p:cNvPicPr>
          <p:nvPr/>
        </p:nvPicPr>
        <p:blipFill>
          <a:blip r:embed="rId2"/>
          <a:stretch>
            <a:fillRect/>
          </a:stretch>
        </p:blipFill>
        <p:spPr>
          <a:xfrm>
            <a:off x="5812790" y="0"/>
            <a:ext cx="6379210" cy="3519170"/>
          </a:xfrm>
          <a:prstGeom prst="rect">
            <a:avLst/>
          </a:prstGeom>
        </p:spPr>
      </p:pic>
      <p:pic>
        <p:nvPicPr>
          <p:cNvPr id="8" name="Picture 7">
            <a:extLst>
              <a:ext uri="{FF2B5EF4-FFF2-40B4-BE49-F238E27FC236}">
                <a16:creationId xmlns:a16="http://schemas.microsoft.com/office/drawing/2014/main" id="{43D0CBB1-3BB5-939F-6E6C-24F1951439C4}"/>
              </a:ext>
            </a:extLst>
          </p:cNvPr>
          <p:cNvPicPr>
            <a:picLocks noChangeAspect="1"/>
          </p:cNvPicPr>
          <p:nvPr/>
        </p:nvPicPr>
        <p:blipFill>
          <a:blip r:embed="rId3"/>
          <a:stretch>
            <a:fillRect/>
          </a:stretch>
        </p:blipFill>
        <p:spPr>
          <a:xfrm>
            <a:off x="5830780" y="3350236"/>
            <a:ext cx="3747611" cy="3507764"/>
          </a:xfrm>
          <a:prstGeom prst="rect">
            <a:avLst/>
          </a:prstGeom>
        </p:spPr>
      </p:pic>
    </p:spTree>
    <p:extLst>
      <p:ext uri="{BB962C8B-B14F-4D97-AF65-F5344CB8AC3E}">
        <p14:creationId xmlns:p14="http://schemas.microsoft.com/office/powerpoint/2010/main" val="1867151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A55A-2C36-D18B-FA3F-B712E4D909E9}"/>
              </a:ext>
            </a:extLst>
          </p:cNvPr>
          <p:cNvSpPr>
            <a:spLocks noGrp="1"/>
          </p:cNvSpPr>
          <p:nvPr>
            <p:ph type="title"/>
          </p:nvPr>
        </p:nvSpPr>
        <p:spPr/>
        <p:txBody>
          <a:bodyPr/>
          <a:lstStyle/>
          <a:p>
            <a:r>
              <a:rPr lang="en-US" dirty="0"/>
              <a:t>Security and Implementation</a:t>
            </a:r>
            <a:endParaRPr lang="en-CA" dirty="0"/>
          </a:p>
        </p:txBody>
      </p:sp>
      <p:sp>
        <p:nvSpPr>
          <p:cNvPr id="3" name="Content Placeholder 2">
            <a:extLst>
              <a:ext uri="{FF2B5EF4-FFF2-40B4-BE49-F238E27FC236}">
                <a16:creationId xmlns:a16="http://schemas.microsoft.com/office/drawing/2014/main" id="{11064FE8-282A-2CF7-4848-DA7C0744CB31}"/>
              </a:ext>
            </a:extLst>
          </p:cNvPr>
          <p:cNvSpPr>
            <a:spLocks noGrp="1"/>
          </p:cNvSpPr>
          <p:nvPr>
            <p:ph idx="1"/>
          </p:nvPr>
        </p:nvSpPr>
        <p:spPr>
          <a:xfrm>
            <a:off x="550863" y="2113199"/>
            <a:ext cx="3636126" cy="3979625"/>
          </a:xfrm>
        </p:spPr>
        <p:txBody>
          <a:bodyPr/>
          <a:lstStyle/>
          <a:p>
            <a:r>
              <a:rPr lang="en-CA" dirty="0"/>
              <a:t>Security Methods:</a:t>
            </a:r>
          </a:p>
          <a:p>
            <a:pPr lvl="1"/>
            <a:r>
              <a:rPr lang="en-CA" dirty="0"/>
              <a:t>Access Control</a:t>
            </a:r>
          </a:p>
          <a:p>
            <a:pPr lvl="1"/>
            <a:r>
              <a:rPr lang="en-CA" dirty="0"/>
              <a:t>Device Authentication</a:t>
            </a:r>
          </a:p>
          <a:p>
            <a:pPr lvl="1"/>
            <a:r>
              <a:rPr lang="en-CA" dirty="0"/>
              <a:t>Network Segmentation</a:t>
            </a:r>
          </a:p>
          <a:p>
            <a:pPr lvl="1"/>
            <a:r>
              <a:rPr lang="en-CA" dirty="0"/>
              <a:t>Data Encryption</a:t>
            </a:r>
          </a:p>
          <a:p>
            <a:pPr lvl="1"/>
            <a:r>
              <a:rPr lang="en-CA" dirty="0"/>
              <a:t>Network Monitoring </a:t>
            </a:r>
          </a:p>
        </p:txBody>
      </p:sp>
      <p:sp>
        <p:nvSpPr>
          <p:cNvPr id="4" name="Slide Number Placeholder 3">
            <a:extLst>
              <a:ext uri="{FF2B5EF4-FFF2-40B4-BE49-F238E27FC236}">
                <a16:creationId xmlns:a16="http://schemas.microsoft.com/office/drawing/2014/main" id="{372E25E2-9BA1-E9EF-28D8-764CE3BA020D}"/>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Footer Placeholder 4">
            <a:extLst>
              <a:ext uri="{FF2B5EF4-FFF2-40B4-BE49-F238E27FC236}">
                <a16:creationId xmlns:a16="http://schemas.microsoft.com/office/drawing/2014/main" id="{E536396D-4A74-5C5D-0504-C663FD5DDEAE}"/>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57052405-3AFA-1C04-5B4E-208FAB30D63E}"/>
              </a:ext>
            </a:extLst>
          </p:cNvPr>
          <p:cNvSpPr>
            <a:spLocks noGrp="1"/>
          </p:cNvSpPr>
          <p:nvPr>
            <p:ph type="dt" sz="half" idx="10"/>
          </p:nvPr>
        </p:nvSpPr>
        <p:spPr/>
        <p:txBody>
          <a:bodyPr/>
          <a:lstStyle/>
          <a:p>
            <a:fld id="{FE8575F0-203D-41FE-9C7A-B8B5E49BCA97}" type="datetimeyyyy">
              <a:rPr lang="en-US" smtClean="0"/>
              <a:t>2024</a:t>
            </a:fld>
            <a:endParaRPr lang="en-US"/>
          </a:p>
        </p:txBody>
      </p:sp>
      <p:pic>
        <p:nvPicPr>
          <p:cNvPr id="1028" name="Picture 4" descr="Five Examples of IIoT/IoT Security Threats">
            <a:extLst>
              <a:ext uri="{FF2B5EF4-FFF2-40B4-BE49-F238E27FC236}">
                <a16:creationId xmlns:a16="http://schemas.microsoft.com/office/drawing/2014/main" id="{038282C5-9A61-B3FC-18B7-70F631CC1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271" y="1296887"/>
            <a:ext cx="7423484" cy="49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0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7AE3-2775-2A50-5970-68E792BB5B5D}"/>
              </a:ext>
            </a:extLst>
          </p:cNvPr>
          <p:cNvSpPr>
            <a:spLocks noGrp="1"/>
          </p:cNvSpPr>
          <p:nvPr>
            <p:ph type="title"/>
          </p:nvPr>
        </p:nvSpPr>
        <p:spPr/>
        <p:txBody>
          <a:bodyPr/>
          <a:lstStyle/>
          <a:p>
            <a:r>
              <a:rPr lang="en-US" dirty="0"/>
              <a:t>Security and Implementation</a:t>
            </a:r>
          </a:p>
        </p:txBody>
      </p:sp>
      <p:sp>
        <p:nvSpPr>
          <p:cNvPr id="3" name="Content Placeholder 2">
            <a:extLst>
              <a:ext uri="{FF2B5EF4-FFF2-40B4-BE49-F238E27FC236}">
                <a16:creationId xmlns:a16="http://schemas.microsoft.com/office/drawing/2014/main" id="{2562BDDC-CE35-E699-B23F-30A685E0BF66}"/>
              </a:ext>
            </a:extLst>
          </p:cNvPr>
          <p:cNvSpPr>
            <a:spLocks noGrp="1"/>
          </p:cNvSpPr>
          <p:nvPr>
            <p:ph idx="1"/>
          </p:nvPr>
        </p:nvSpPr>
        <p:spPr>
          <a:xfrm>
            <a:off x="549538" y="1645357"/>
            <a:ext cx="4198925" cy="3979625"/>
          </a:xfrm>
        </p:spPr>
        <p:txBody>
          <a:bodyPr/>
          <a:lstStyle/>
          <a:p>
            <a:r>
              <a:rPr lang="en-US" dirty="0"/>
              <a:t>McAfee’s </a:t>
            </a:r>
            <a:r>
              <a:rPr lang="en-US" dirty="0" err="1"/>
              <a:t>Solidcore</a:t>
            </a:r>
            <a:r>
              <a:rPr lang="en-US" dirty="0"/>
              <a:t> software:</a:t>
            </a:r>
          </a:p>
          <a:p>
            <a:pPr lvl="1"/>
            <a:r>
              <a:rPr lang="en-US" dirty="0"/>
              <a:t>Eliminates risks of network being compromised</a:t>
            </a:r>
          </a:p>
          <a:p>
            <a:pPr lvl="1"/>
            <a:r>
              <a:rPr lang="en-US" dirty="0"/>
              <a:t>Reduces risk of malware infections </a:t>
            </a:r>
          </a:p>
          <a:p>
            <a:pPr lvl="1"/>
            <a:r>
              <a:rPr lang="en-US" dirty="0"/>
              <a:t>Prevents unauthorized software execution</a:t>
            </a:r>
          </a:p>
          <a:p>
            <a:pPr lvl="1"/>
            <a:r>
              <a:rPr lang="en-US" dirty="0"/>
              <a:t>Prevents unauthorized changes to existing files and configurations</a:t>
            </a:r>
          </a:p>
          <a:p>
            <a:pPr lvl="1"/>
            <a:r>
              <a:rPr lang="en-US" dirty="0"/>
              <a:t>Secures endpoints from cyber attacks</a:t>
            </a:r>
          </a:p>
          <a:p>
            <a:pPr lvl="1"/>
            <a:endParaRPr lang="en-US" dirty="0"/>
          </a:p>
          <a:p>
            <a:endParaRPr lang="en-US" dirty="0"/>
          </a:p>
        </p:txBody>
      </p:sp>
      <p:sp>
        <p:nvSpPr>
          <p:cNvPr id="4" name="Date Placeholder 3">
            <a:extLst>
              <a:ext uri="{FF2B5EF4-FFF2-40B4-BE49-F238E27FC236}">
                <a16:creationId xmlns:a16="http://schemas.microsoft.com/office/drawing/2014/main" id="{92B9F310-BFA6-BD1A-8C29-963BB974E462}"/>
              </a:ext>
            </a:extLst>
          </p:cNvPr>
          <p:cNvSpPr>
            <a:spLocks noGrp="1"/>
          </p:cNvSpPr>
          <p:nvPr>
            <p:ph type="dt" sz="half" idx="10"/>
          </p:nvPr>
        </p:nvSpPr>
        <p:spPr/>
        <p:txBody>
          <a:bodyPr/>
          <a:lstStyle/>
          <a:p>
            <a:fld id="{9E6440E9-00F4-4C33-A283-28E591680436}" type="datetimeyyyy">
              <a:rPr lang="en-US" smtClean="0"/>
              <a:t>2024</a:t>
            </a:fld>
            <a:endParaRPr lang="en-US"/>
          </a:p>
        </p:txBody>
      </p:sp>
      <p:sp>
        <p:nvSpPr>
          <p:cNvPr id="5" name="Footer Placeholder 4">
            <a:extLst>
              <a:ext uri="{FF2B5EF4-FFF2-40B4-BE49-F238E27FC236}">
                <a16:creationId xmlns:a16="http://schemas.microsoft.com/office/drawing/2014/main" id="{323D518F-B40A-A47F-7D07-C07E662C9A9E}"/>
              </a:ext>
            </a:extLst>
          </p:cNvPr>
          <p:cNvSpPr>
            <a:spLocks noGrp="1"/>
          </p:cNvSpPr>
          <p:nvPr>
            <p:ph type="ftr" sz="quarter" idx="11"/>
          </p:nvPr>
        </p:nvSpPr>
        <p:spPr/>
        <p:txBody>
          <a:bodyPr/>
          <a:lstStyle/>
          <a:p>
            <a:r>
              <a:rPr lang="en-US"/>
              <a:t>Internet of Things (IoT) - GENG4300-60</a:t>
            </a:r>
          </a:p>
        </p:txBody>
      </p:sp>
      <p:sp>
        <p:nvSpPr>
          <p:cNvPr id="6" name="Slide Number Placeholder 5">
            <a:extLst>
              <a:ext uri="{FF2B5EF4-FFF2-40B4-BE49-F238E27FC236}">
                <a16:creationId xmlns:a16="http://schemas.microsoft.com/office/drawing/2014/main" id="{189F6FF0-8D11-C9B1-AC1D-A2EF78AC674F}"/>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7" name="Picture 6" descr="SolidCore | Phocean.net">
            <a:extLst>
              <a:ext uri="{FF2B5EF4-FFF2-40B4-BE49-F238E27FC236}">
                <a16:creationId xmlns:a16="http://schemas.microsoft.com/office/drawing/2014/main" id="{53EFA406-DE09-71F1-17D9-BBBCF3B958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5264" y="1515648"/>
            <a:ext cx="7266736" cy="4239041"/>
          </a:xfrm>
          <a:prstGeom prst="rect">
            <a:avLst/>
          </a:prstGeom>
          <a:noFill/>
          <a:ln>
            <a:noFill/>
          </a:ln>
        </p:spPr>
      </p:pic>
    </p:spTree>
    <p:extLst>
      <p:ext uri="{BB962C8B-B14F-4D97-AF65-F5344CB8AC3E}">
        <p14:creationId xmlns:p14="http://schemas.microsoft.com/office/powerpoint/2010/main" val="134238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35DB4-77E7-EBCA-FC1E-2DAC5332ACA7}"/>
              </a:ext>
            </a:extLst>
          </p:cNvPr>
          <p:cNvSpPr>
            <a:spLocks noGrp="1"/>
          </p:cNvSpPr>
          <p:nvPr>
            <p:ph type="title"/>
          </p:nvPr>
        </p:nvSpPr>
        <p:spPr>
          <a:xfrm>
            <a:off x="550863" y="549275"/>
            <a:ext cx="5437185" cy="1997855"/>
          </a:xfrm>
        </p:spPr>
        <p:txBody>
          <a:bodyPr wrap="square" anchor="b">
            <a:normAutofit/>
          </a:bodyPr>
          <a:lstStyle/>
          <a:p>
            <a:r>
              <a:rPr lang="en-US" dirty="0"/>
              <a:t>Next Steps for IoT</a:t>
            </a:r>
            <a:endParaRPr lang="en-CA" dirty="0"/>
          </a:p>
        </p:txBody>
      </p:sp>
      <p:sp>
        <p:nvSpPr>
          <p:cNvPr id="3" name="Content Placeholder 2">
            <a:extLst>
              <a:ext uri="{FF2B5EF4-FFF2-40B4-BE49-F238E27FC236}">
                <a16:creationId xmlns:a16="http://schemas.microsoft.com/office/drawing/2014/main" id="{50BD6D97-EA6B-13F7-F9A2-06FED62FB729}"/>
              </a:ext>
            </a:extLst>
          </p:cNvPr>
          <p:cNvSpPr>
            <a:spLocks noGrp="1"/>
          </p:cNvSpPr>
          <p:nvPr>
            <p:ph idx="1"/>
          </p:nvPr>
        </p:nvSpPr>
        <p:spPr>
          <a:xfrm>
            <a:off x="550863" y="2677306"/>
            <a:ext cx="5437187" cy="3415519"/>
          </a:xfrm>
        </p:spPr>
        <p:txBody>
          <a:bodyPr anchor="t">
            <a:normAutofit/>
          </a:bodyPr>
          <a:lstStyle/>
          <a:p>
            <a:r>
              <a:rPr lang="en-CA" dirty="0"/>
              <a:t>IoT is expected to undergo rapid growth to support increased user interface. </a:t>
            </a:r>
            <a:r>
              <a:rPr lang="en-US" dirty="0"/>
              <a:t>To succeed in developing a technology that will continue to make societal impacts and leave a lasting footprint in technological history. IoT will need to focus on the following areas of development:</a:t>
            </a:r>
          </a:p>
          <a:p>
            <a:endParaRPr lang="en-CA" dirty="0"/>
          </a:p>
          <a:p>
            <a:endParaRPr lang="en-CA" dirty="0"/>
          </a:p>
        </p:txBody>
      </p:sp>
      <p:pic>
        <p:nvPicPr>
          <p:cNvPr id="10" name="Graphic 9" descr="Stream">
            <a:extLst>
              <a:ext uri="{FF2B5EF4-FFF2-40B4-BE49-F238E27FC236}">
                <a16:creationId xmlns:a16="http://schemas.microsoft.com/office/drawing/2014/main" id="{AA488DD1-ECDA-8EE3-6F27-8F8CDE6E9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6" name="Date Placeholder 5">
            <a:extLst>
              <a:ext uri="{FF2B5EF4-FFF2-40B4-BE49-F238E27FC236}">
                <a16:creationId xmlns:a16="http://schemas.microsoft.com/office/drawing/2014/main" id="{C080C96F-C9CB-DB5B-21B8-A897C1E37942}"/>
              </a:ext>
            </a:extLst>
          </p:cNvPr>
          <p:cNvSpPr>
            <a:spLocks noGrp="1"/>
          </p:cNvSpPr>
          <p:nvPr>
            <p:ph type="dt" sz="half" idx="10"/>
          </p:nvPr>
        </p:nvSpPr>
        <p:spPr>
          <a:xfrm>
            <a:off x="550863" y="6507212"/>
            <a:ext cx="2628900" cy="153888"/>
          </a:xfrm>
        </p:spPr>
        <p:txBody>
          <a:bodyPr>
            <a:normAutofit/>
          </a:bodyPr>
          <a:lstStyle/>
          <a:p>
            <a:pPr>
              <a:spcAft>
                <a:spcPts val="600"/>
              </a:spcAft>
            </a:pPr>
            <a:fld id="{8B8F35F7-7FFE-4C8E-BBBD-BF713B1072BC}"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FC746384-4F34-3816-5B5D-A73521AA0571}"/>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EC4D09A8-02CC-676C-3813-39ABA26CEDAE}"/>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17</a:t>
            </a:fld>
            <a:endParaRPr lang="en-US"/>
          </a:p>
        </p:txBody>
      </p:sp>
    </p:spTree>
    <p:extLst>
      <p:ext uri="{BB962C8B-B14F-4D97-AF65-F5344CB8AC3E}">
        <p14:creationId xmlns:p14="http://schemas.microsoft.com/office/powerpoint/2010/main" val="138801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C5398-4529-49EE-5836-605699DFC5B0}"/>
              </a:ext>
            </a:extLst>
          </p:cNvPr>
          <p:cNvSpPr>
            <a:spLocks noGrp="1"/>
          </p:cNvSpPr>
          <p:nvPr>
            <p:ph type="title"/>
          </p:nvPr>
        </p:nvSpPr>
        <p:spPr>
          <a:xfrm>
            <a:off x="6201412" y="549275"/>
            <a:ext cx="5437185" cy="1997855"/>
          </a:xfrm>
        </p:spPr>
        <p:txBody>
          <a:bodyPr wrap="square" anchor="b">
            <a:normAutofit/>
          </a:bodyPr>
          <a:lstStyle/>
          <a:p>
            <a:pPr>
              <a:lnSpc>
                <a:spcPct val="90000"/>
              </a:lnSpc>
            </a:pPr>
            <a:r>
              <a:rPr lang="en-US" dirty="0"/>
              <a:t>Next Steps for IoT</a:t>
            </a:r>
            <a:br>
              <a:rPr lang="en-US" dirty="0"/>
            </a:br>
            <a:r>
              <a:rPr lang="en-US" sz="2800" dirty="0"/>
              <a:t>Security &amp; Regulations</a:t>
            </a:r>
            <a:endParaRPr lang="en-CA" sz="2800" dirty="0"/>
          </a:p>
        </p:txBody>
      </p:sp>
      <p:pic>
        <p:nvPicPr>
          <p:cNvPr id="19" name="Graphic 18" descr="Laptop Secure">
            <a:extLst>
              <a:ext uri="{FF2B5EF4-FFF2-40B4-BE49-F238E27FC236}">
                <a16:creationId xmlns:a16="http://schemas.microsoft.com/office/drawing/2014/main" id="{DF347FBD-B7E9-B750-DE70-A27B8F5D2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20" name="Content Placeholder 2">
            <a:extLst>
              <a:ext uri="{FF2B5EF4-FFF2-40B4-BE49-F238E27FC236}">
                <a16:creationId xmlns:a16="http://schemas.microsoft.com/office/drawing/2014/main" id="{37900309-2043-7775-5AF7-C34364BFE976}"/>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As internet crime increasingly continues to rise (125% in 2021 compared to 2020), cybersecurity and the regulations are an important focus.</a:t>
            </a:r>
          </a:p>
          <a:p>
            <a:pPr>
              <a:lnSpc>
                <a:spcPct val="100000"/>
              </a:lnSpc>
            </a:pPr>
            <a:r>
              <a:rPr lang="en-US" sz="1600" dirty="0"/>
              <a:t>IoT developers are expected to incorporate cybersecurity measures such as encryption, certificate-based authentication, and security standardization across platforms. </a:t>
            </a:r>
          </a:p>
          <a:p>
            <a:pPr>
              <a:lnSpc>
                <a:spcPct val="100000"/>
              </a:lnSpc>
            </a:pPr>
            <a:r>
              <a:rPr lang="en-US" sz="1600" dirty="0"/>
              <a:t>Developers will be challenged by ensuring the technology and security measures conform to privacy legislation across global jurisdictions.</a:t>
            </a:r>
            <a:endParaRPr lang="en-CA" sz="1600" dirty="0"/>
          </a:p>
        </p:txBody>
      </p:sp>
      <p:sp>
        <p:nvSpPr>
          <p:cNvPr id="6" name="Date Placeholder 5">
            <a:extLst>
              <a:ext uri="{FF2B5EF4-FFF2-40B4-BE49-F238E27FC236}">
                <a16:creationId xmlns:a16="http://schemas.microsoft.com/office/drawing/2014/main" id="{14247CC1-BEC8-6288-0826-AFB7F0CE1B66}"/>
              </a:ext>
            </a:extLst>
          </p:cNvPr>
          <p:cNvSpPr>
            <a:spLocks noGrp="1"/>
          </p:cNvSpPr>
          <p:nvPr>
            <p:ph type="dt" sz="half" idx="10"/>
          </p:nvPr>
        </p:nvSpPr>
        <p:spPr>
          <a:xfrm>
            <a:off x="550863" y="6507212"/>
            <a:ext cx="2628900" cy="153888"/>
          </a:xfrm>
        </p:spPr>
        <p:txBody>
          <a:bodyPr>
            <a:normAutofit/>
          </a:bodyPr>
          <a:lstStyle/>
          <a:p>
            <a:pPr>
              <a:spcAft>
                <a:spcPts val="600"/>
              </a:spcAft>
            </a:pPr>
            <a:fld id="{7F8A6634-C591-44A1-BEB3-C2767FDCCBA5}"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18501650-5985-5E0F-66A5-F61E1F7B8567}"/>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2A018C33-2919-452A-F90B-6C2C2B1D4032}"/>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18</a:t>
            </a:fld>
            <a:endParaRPr lang="en-US"/>
          </a:p>
        </p:txBody>
      </p:sp>
    </p:spTree>
    <p:extLst>
      <p:ext uri="{BB962C8B-B14F-4D97-AF65-F5344CB8AC3E}">
        <p14:creationId xmlns:p14="http://schemas.microsoft.com/office/powerpoint/2010/main" val="2206089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1EFEA-33C9-7B1F-A558-28B88B2C3C73}"/>
              </a:ext>
            </a:extLst>
          </p:cNvPr>
          <p:cNvSpPr>
            <a:spLocks noGrp="1"/>
          </p:cNvSpPr>
          <p:nvPr>
            <p:ph type="title"/>
          </p:nvPr>
        </p:nvSpPr>
        <p:spPr>
          <a:xfrm>
            <a:off x="6201412" y="549275"/>
            <a:ext cx="5437185" cy="1997855"/>
          </a:xfrm>
        </p:spPr>
        <p:txBody>
          <a:bodyPr wrap="square" anchor="b">
            <a:normAutofit/>
          </a:bodyPr>
          <a:lstStyle/>
          <a:p>
            <a:pPr>
              <a:lnSpc>
                <a:spcPct val="90000"/>
              </a:lnSpc>
            </a:pPr>
            <a:r>
              <a:rPr lang="en-US" dirty="0"/>
              <a:t>Next Steps for IoT</a:t>
            </a:r>
            <a:br>
              <a:rPr lang="en-US" dirty="0"/>
            </a:br>
            <a:r>
              <a:rPr lang="en-US" sz="2800" dirty="0"/>
              <a:t>Trends in Technology</a:t>
            </a:r>
          </a:p>
        </p:txBody>
      </p:sp>
      <p:pic>
        <p:nvPicPr>
          <p:cNvPr id="16" name="Graphic 15" descr="Business Growth">
            <a:extLst>
              <a:ext uri="{FF2B5EF4-FFF2-40B4-BE49-F238E27FC236}">
                <a16:creationId xmlns:a16="http://schemas.microsoft.com/office/drawing/2014/main" id="{55D708C4-AF0F-B88B-4B5E-BFB1C4AD4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ontent Placeholder 2">
            <a:extLst>
              <a:ext uri="{FF2B5EF4-FFF2-40B4-BE49-F238E27FC236}">
                <a16:creationId xmlns:a16="http://schemas.microsoft.com/office/drawing/2014/main" id="{7B080E88-520B-B3B6-F144-6CF7FC8A0A5A}"/>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As society evolves, technology is expected to become ever more integrated into the consumer’s daily life. </a:t>
            </a:r>
          </a:p>
          <a:p>
            <a:pPr>
              <a:lnSpc>
                <a:spcPct val="100000"/>
              </a:lnSpc>
            </a:pPr>
            <a:r>
              <a:rPr lang="en-US" sz="1600" dirty="0"/>
              <a:t>Internet of Things is expected to expand to a futuristic society that incorporates technology such as smart cities, wearables, and transportation. </a:t>
            </a:r>
          </a:p>
          <a:p>
            <a:pPr>
              <a:lnSpc>
                <a:spcPct val="100000"/>
              </a:lnSpc>
            </a:pPr>
            <a:r>
              <a:rPr lang="en-US" sz="1600" dirty="0"/>
              <a:t>Developers are expected to focus much of their attention on ensuring the Internet of Things technology is advanced in a way that can support such a change in global societies.</a:t>
            </a:r>
          </a:p>
        </p:txBody>
      </p:sp>
      <p:sp>
        <p:nvSpPr>
          <p:cNvPr id="4" name="Date Placeholder 3">
            <a:extLst>
              <a:ext uri="{FF2B5EF4-FFF2-40B4-BE49-F238E27FC236}">
                <a16:creationId xmlns:a16="http://schemas.microsoft.com/office/drawing/2014/main" id="{88AA79FC-D80A-32D2-E599-8BD7B30DCE8A}"/>
              </a:ext>
            </a:extLst>
          </p:cNvPr>
          <p:cNvSpPr>
            <a:spLocks noGrp="1"/>
          </p:cNvSpPr>
          <p:nvPr>
            <p:ph type="dt" sz="half" idx="10"/>
          </p:nvPr>
        </p:nvSpPr>
        <p:spPr>
          <a:xfrm>
            <a:off x="550863" y="6507212"/>
            <a:ext cx="2628900" cy="153888"/>
          </a:xfrm>
        </p:spPr>
        <p:txBody>
          <a:bodyPr>
            <a:normAutofit/>
          </a:bodyPr>
          <a:lstStyle/>
          <a:p>
            <a:pPr>
              <a:spcAft>
                <a:spcPts val="600"/>
              </a:spcAft>
            </a:pPr>
            <a:fld id="{9E6440E9-00F4-4C33-A283-28E591680436}"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12087281-886E-EC3C-6897-018DFF822CC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6" name="Slide Number Placeholder 5">
            <a:extLst>
              <a:ext uri="{FF2B5EF4-FFF2-40B4-BE49-F238E27FC236}">
                <a16:creationId xmlns:a16="http://schemas.microsoft.com/office/drawing/2014/main" id="{7E9523D1-99F4-F7A8-7DF7-2993121FA5D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19</a:t>
            </a:fld>
            <a:endParaRPr lang="en-US"/>
          </a:p>
        </p:txBody>
      </p:sp>
    </p:spTree>
    <p:extLst>
      <p:ext uri="{BB962C8B-B14F-4D97-AF65-F5344CB8AC3E}">
        <p14:creationId xmlns:p14="http://schemas.microsoft.com/office/powerpoint/2010/main" val="203832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FA5C2-A9DF-7036-B6A1-B2BE95A162C1}"/>
              </a:ext>
            </a:extLst>
          </p:cNvPr>
          <p:cNvSpPr>
            <a:spLocks noGrp="1"/>
          </p:cNvSpPr>
          <p:nvPr>
            <p:ph type="title"/>
          </p:nvPr>
        </p:nvSpPr>
        <p:spPr>
          <a:xfrm>
            <a:off x="550863" y="550800"/>
            <a:ext cx="7308850" cy="986400"/>
          </a:xfrm>
        </p:spPr>
        <p:txBody>
          <a:bodyPr wrap="square" anchor="ctr">
            <a:normAutofit/>
          </a:bodyPr>
          <a:lstStyle/>
          <a:p>
            <a:r>
              <a:rPr lang="en-US" dirty="0"/>
              <a:t>Introduction</a:t>
            </a:r>
            <a:endParaRPr lang="en-CA" dirty="0"/>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F0818B4-3908-37C3-C6D2-3CF68C99AFB9}"/>
              </a:ext>
            </a:extLst>
          </p:cNvPr>
          <p:cNvSpPr>
            <a:spLocks noGrp="1"/>
          </p:cNvSpPr>
          <p:nvPr>
            <p:ph type="dt" sz="half" idx="10"/>
          </p:nvPr>
        </p:nvSpPr>
        <p:spPr>
          <a:xfrm>
            <a:off x="550863" y="6507212"/>
            <a:ext cx="2628900" cy="153888"/>
          </a:xfrm>
        </p:spPr>
        <p:txBody>
          <a:bodyPr>
            <a:normAutofit/>
          </a:bodyPr>
          <a:lstStyle/>
          <a:p>
            <a:pPr>
              <a:spcAft>
                <a:spcPts val="600"/>
              </a:spcAft>
            </a:pPr>
            <a:fld id="{618BC262-A651-4BE7-98C7-52ADAB3F6D0A}"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29790448-82EE-E94C-C99B-D8B217CF0231}"/>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B8ED3A14-D6D7-E68B-C3DB-551E0702459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a:t>
            </a:fld>
            <a:endParaRPr lang="en-US"/>
          </a:p>
        </p:txBody>
      </p:sp>
      <p:graphicFrame>
        <p:nvGraphicFramePr>
          <p:cNvPr id="19" name="Content Placeholder 2">
            <a:extLst>
              <a:ext uri="{FF2B5EF4-FFF2-40B4-BE49-F238E27FC236}">
                <a16:creationId xmlns:a16="http://schemas.microsoft.com/office/drawing/2014/main" id="{939A76E4-D364-7F4C-4466-BC8F85E121AF}"/>
              </a:ext>
            </a:extLst>
          </p:cNvPr>
          <p:cNvGraphicFramePr>
            <a:graphicFrameLocks noGrp="1"/>
          </p:cNvGraphicFramePr>
          <p:nvPr>
            <p:ph idx="1"/>
            <p:extLst>
              <p:ext uri="{D42A27DB-BD31-4B8C-83A1-F6EECF244321}">
                <p14:modId xmlns:p14="http://schemas.microsoft.com/office/powerpoint/2010/main" val="232617296"/>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055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52605-A0D9-9A28-7181-2EEC6599AD0C}"/>
              </a:ext>
            </a:extLst>
          </p:cNvPr>
          <p:cNvSpPr>
            <a:spLocks noGrp="1"/>
          </p:cNvSpPr>
          <p:nvPr>
            <p:ph type="title"/>
          </p:nvPr>
        </p:nvSpPr>
        <p:spPr>
          <a:xfrm>
            <a:off x="6201412" y="549275"/>
            <a:ext cx="5437185" cy="1997855"/>
          </a:xfrm>
        </p:spPr>
        <p:txBody>
          <a:bodyPr wrap="square" anchor="b">
            <a:normAutofit/>
          </a:bodyPr>
          <a:lstStyle/>
          <a:p>
            <a:r>
              <a:rPr lang="en-US" dirty="0"/>
              <a:t>Next Steps for IoT</a:t>
            </a:r>
            <a:br>
              <a:rPr lang="en-US" dirty="0"/>
            </a:br>
            <a:r>
              <a:rPr lang="en-US" sz="2800" dirty="0"/>
              <a:t>Market Growth</a:t>
            </a:r>
          </a:p>
        </p:txBody>
      </p:sp>
      <p:pic>
        <p:nvPicPr>
          <p:cNvPr id="21" name="Graphic 20" descr="Group Brainstorm">
            <a:extLst>
              <a:ext uri="{FF2B5EF4-FFF2-40B4-BE49-F238E27FC236}">
                <a16:creationId xmlns:a16="http://schemas.microsoft.com/office/drawing/2014/main" id="{AF05839F-A51C-9E2A-3E07-9B48A8444E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ontent Placeholder 2">
            <a:extLst>
              <a:ext uri="{FF2B5EF4-FFF2-40B4-BE49-F238E27FC236}">
                <a16:creationId xmlns:a16="http://schemas.microsoft.com/office/drawing/2014/main" id="{F37A4E77-490B-3C55-837D-38151192B7E5}"/>
              </a:ext>
            </a:extLst>
          </p:cNvPr>
          <p:cNvSpPr>
            <a:spLocks noGrp="1"/>
          </p:cNvSpPr>
          <p:nvPr>
            <p:ph idx="1"/>
          </p:nvPr>
        </p:nvSpPr>
        <p:spPr>
          <a:xfrm>
            <a:off x="6201410" y="2677306"/>
            <a:ext cx="5437187" cy="3415519"/>
          </a:xfrm>
        </p:spPr>
        <p:txBody>
          <a:bodyPr anchor="t">
            <a:normAutofit/>
          </a:bodyPr>
          <a:lstStyle/>
          <a:p>
            <a:pPr>
              <a:lnSpc>
                <a:spcPct val="100000"/>
              </a:lnSpc>
            </a:pPr>
            <a:r>
              <a:rPr lang="en-US" sz="1600" dirty="0"/>
              <a:t>It is important for developers to be aware of the differing market needs and industries of the many users of the technology. </a:t>
            </a:r>
          </a:p>
          <a:p>
            <a:pPr>
              <a:lnSpc>
                <a:spcPct val="100000"/>
              </a:lnSpc>
            </a:pPr>
            <a:r>
              <a:rPr lang="en-US" sz="1600" dirty="0"/>
              <a:t>Developers will have to implement practical approaches and apply revolutionary techniques to ensure that different industries are accommodated.</a:t>
            </a:r>
          </a:p>
          <a:p>
            <a:pPr>
              <a:lnSpc>
                <a:spcPct val="100000"/>
              </a:lnSpc>
            </a:pPr>
            <a:r>
              <a:rPr lang="en-US" sz="1600" dirty="0"/>
              <a:t>There is no doubt that the Internet of Things will have a significant impact on society as a whole.</a:t>
            </a:r>
          </a:p>
        </p:txBody>
      </p:sp>
      <p:sp>
        <p:nvSpPr>
          <p:cNvPr id="4" name="Date Placeholder 3">
            <a:extLst>
              <a:ext uri="{FF2B5EF4-FFF2-40B4-BE49-F238E27FC236}">
                <a16:creationId xmlns:a16="http://schemas.microsoft.com/office/drawing/2014/main" id="{38316199-6561-59FA-31B4-FC732DF1A1D2}"/>
              </a:ext>
            </a:extLst>
          </p:cNvPr>
          <p:cNvSpPr>
            <a:spLocks noGrp="1"/>
          </p:cNvSpPr>
          <p:nvPr>
            <p:ph type="dt" sz="half" idx="10"/>
          </p:nvPr>
        </p:nvSpPr>
        <p:spPr>
          <a:xfrm>
            <a:off x="550863" y="6507212"/>
            <a:ext cx="2628900" cy="153888"/>
          </a:xfrm>
        </p:spPr>
        <p:txBody>
          <a:bodyPr>
            <a:normAutofit/>
          </a:bodyPr>
          <a:lstStyle/>
          <a:p>
            <a:pPr>
              <a:spcAft>
                <a:spcPts val="600"/>
              </a:spcAft>
            </a:pPr>
            <a:fld id="{9E6440E9-00F4-4C33-A283-28E591680436}" type="datetimeyyyy">
              <a:rPr lang="en-US" smtClean="0"/>
              <a:pPr>
                <a:spcAft>
                  <a:spcPts val="600"/>
                </a:spcAft>
              </a:pPr>
              <a:t>2024</a:t>
            </a:fld>
            <a:endParaRPr lang="en-US"/>
          </a:p>
        </p:txBody>
      </p:sp>
      <p:sp>
        <p:nvSpPr>
          <p:cNvPr id="5" name="Footer Placeholder 4">
            <a:extLst>
              <a:ext uri="{FF2B5EF4-FFF2-40B4-BE49-F238E27FC236}">
                <a16:creationId xmlns:a16="http://schemas.microsoft.com/office/drawing/2014/main" id="{94A62119-A6E4-DE88-A763-5894CAB8168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6" name="Slide Number Placeholder 5">
            <a:extLst>
              <a:ext uri="{FF2B5EF4-FFF2-40B4-BE49-F238E27FC236}">
                <a16:creationId xmlns:a16="http://schemas.microsoft.com/office/drawing/2014/main" id="{5A6A8167-2FAF-6755-13D3-60A06446CDD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spTree>
    <p:extLst>
      <p:ext uri="{BB962C8B-B14F-4D97-AF65-F5344CB8AC3E}">
        <p14:creationId xmlns:p14="http://schemas.microsoft.com/office/powerpoint/2010/main" val="205755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6CB8-26B7-CFFF-2D9B-5D70E1991680}"/>
              </a:ext>
            </a:extLst>
          </p:cNvPr>
          <p:cNvSpPr>
            <a:spLocks noGrp="1"/>
          </p:cNvSpPr>
          <p:nvPr>
            <p:ph type="title"/>
          </p:nvPr>
        </p:nvSpPr>
        <p:spPr>
          <a:xfrm>
            <a:off x="550862" y="549275"/>
            <a:ext cx="2558098" cy="904621"/>
          </a:xfrm>
        </p:spPr>
        <p:txBody>
          <a:bodyPr/>
          <a:lstStyle/>
          <a:p>
            <a:pPr algn="r"/>
            <a:r>
              <a:rPr lang="en-US" dirty="0"/>
              <a:t>Summary</a:t>
            </a:r>
            <a:endParaRPr lang="en-CA" dirty="0"/>
          </a:p>
        </p:txBody>
      </p:sp>
      <p:sp>
        <p:nvSpPr>
          <p:cNvPr id="3" name="Content Placeholder 2">
            <a:extLst>
              <a:ext uri="{FF2B5EF4-FFF2-40B4-BE49-F238E27FC236}">
                <a16:creationId xmlns:a16="http://schemas.microsoft.com/office/drawing/2014/main" id="{C14A8EAB-DE9A-0722-9C3F-F1AFA0A08341}"/>
              </a:ext>
            </a:extLst>
          </p:cNvPr>
          <p:cNvSpPr>
            <a:spLocks noGrp="1"/>
          </p:cNvSpPr>
          <p:nvPr>
            <p:ph idx="1"/>
          </p:nvPr>
        </p:nvSpPr>
        <p:spPr>
          <a:xfrm>
            <a:off x="550863" y="1453897"/>
            <a:ext cx="4880673" cy="4638928"/>
          </a:xfrm>
        </p:spPr>
        <p:txBody>
          <a:bodyPr/>
          <a:lstStyle/>
          <a:p>
            <a:r>
              <a:rPr lang="en-US" dirty="0"/>
              <a:t>The Internet of Things is a rapidly growing platform that touches everything from everyday household items to industrial robots. </a:t>
            </a:r>
          </a:p>
          <a:p>
            <a:r>
              <a:rPr lang="en-US" dirty="0"/>
              <a:t>With emerging user-friendly technologies IoT is becoming accessible to everyone.</a:t>
            </a:r>
          </a:p>
          <a:p>
            <a:r>
              <a:rPr lang="en-US" dirty="0"/>
              <a:t>Cyber security must evolve with the technology to keep everyone’s information private.</a:t>
            </a:r>
          </a:p>
          <a:p>
            <a:endParaRPr lang="en-CA" dirty="0"/>
          </a:p>
        </p:txBody>
      </p:sp>
      <p:sp>
        <p:nvSpPr>
          <p:cNvPr id="4" name="Slide Number Placeholder 3">
            <a:extLst>
              <a:ext uri="{FF2B5EF4-FFF2-40B4-BE49-F238E27FC236}">
                <a16:creationId xmlns:a16="http://schemas.microsoft.com/office/drawing/2014/main" id="{B24A8D7E-12F5-C2E0-1392-FAD7C363ABD2}"/>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5" name="Footer Placeholder 4">
            <a:extLst>
              <a:ext uri="{FF2B5EF4-FFF2-40B4-BE49-F238E27FC236}">
                <a16:creationId xmlns:a16="http://schemas.microsoft.com/office/drawing/2014/main" id="{DA4EB2AB-47DB-6968-15F1-F760B99EFD2A}"/>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EF394215-9DB5-9D59-54A6-1770CABD4C37}"/>
              </a:ext>
            </a:extLst>
          </p:cNvPr>
          <p:cNvSpPr>
            <a:spLocks noGrp="1"/>
          </p:cNvSpPr>
          <p:nvPr>
            <p:ph type="dt" sz="half" idx="10"/>
          </p:nvPr>
        </p:nvSpPr>
        <p:spPr/>
        <p:txBody>
          <a:bodyPr/>
          <a:lstStyle/>
          <a:p>
            <a:fld id="{B98FBDE3-3072-4980-99D9-7A76A56402BD}" type="datetimeyyyy">
              <a:rPr lang="en-US" smtClean="0"/>
              <a:t>2024</a:t>
            </a:fld>
            <a:endParaRPr lang="en-US"/>
          </a:p>
        </p:txBody>
      </p:sp>
      <p:pic>
        <p:nvPicPr>
          <p:cNvPr id="8" name="Picture 7" descr="A refrigerator with drinks and a dispenser&#10;&#10;Description automatically generated">
            <a:extLst>
              <a:ext uri="{FF2B5EF4-FFF2-40B4-BE49-F238E27FC236}">
                <a16:creationId xmlns:a16="http://schemas.microsoft.com/office/drawing/2014/main" id="{E1F11CD3-5665-57FE-9A9A-BEA8E6095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128" y="2867900"/>
            <a:ext cx="3593592" cy="35935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descr="A toaster with bread on top of it&#10;&#10;Description automatically generated">
            <a:extLst>
              <a:ext uri="{FF2B5EF4-FFF2-40B4-BE49-F238E27FC236}">
                <a16:creationId xmlns:a16="http://schemas.microsoft.com/office/drawing/2014/main" id="{6AFF819C-67FC-EE21-0B9F-D820A8647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440" y="735953"/>
            <a:ext cx="2883281" cy="38495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4686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DAAF-8933-34F2-C126-7075DAB30852}"/>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1266FAFA-6C61-A2ED-D09F-90B83CC05750}"/>
              </a:ext>
            </a:extLst>
          </p:cNvPr>
          <p:cNvSpPr>
            <a:spLocks noGrp="1"/>
          </p:cNvSpPr>
          <p:nvPr>
            <p:ph idx="1"/>
          </p:nvPr>
        </p:nvSpPr>
        <p:spPr/>
        <p:txBody>
          <a:bodyPr/>
          <a:lstStyle/>
          <a:p>
            <a:pPr marL="0" indent="0">
              <a:buNone/>
            </a:pPr>
            <a:r>
              <a:rPr lang="en-US" dirty="0"/>
              <a:t>LaFlamme, R., &amp; LaFlamme, R. (2023, October 30). What’s next for the Internet of Things </a:t>
            </a:r>
            <a:r>
              <a:rPr lang="en-US" dirty="0" err="1"/>
              <a:t>Auvik</a:t>
            </a:r>
            <a:r>
              <a:rPr lang="en-US" dirty="0"/>
              <a:t>. </a:t>
            </a:r>
            <a:r>
              <a:rPr lang="en-US" dirty="0">
                <a:hlinkClick r:id="rId2"/>
              </a:rPr>
              <a:t>https://www.auvik.com/franklyit/blog/future-of-it/</a:t>
            </a:r>
            <a:endParaRPr lang="en-US" dirty="0"/>
          </a:p>
          <a:p>
            <a:pPr marL="0" indent="0">
              <a:buNone/>
            </a:pPr>
            <a:r>
              <a:rPr lang="en-CA" sz="1800" i="1" dirty="0">
                <a:effectLst/>
                <a:latin typeface="Times New Roman" panose="02020603050405020304" pitchFamily="18" charset="0"/>
                <a:ea typeface="Times New Roman" panose="02020603050405020304" pitchFamily="18" charset="0"/>
              </a:rPr>
              <a:t>Temperature Monitoring with Arduino IoT Cloud using DHT22</a:t>
            </a:r>
            <a:r>
              <a:rPr lang="en-CA" sz="1800" dirty="0">
                <a:effectLst/>
                <a:latin typeface="Times New Roman" panose="02020603050405020304" pitchFamily="18" charset="0"/>
                <a:ea typeface="Times New Roman" panose="02020603050405020304" pitchFamily="18" charset="0"/>
              </a:rPr>
              <a:t>. (n.d.). projecthub.arduino.cc. </a:t>
            </a:r>
            <a:r>
              <a:rPr lang="en-CA" sz="1800" dirty="0">
                <a:effectLst/>
                <a:latin typeface="Times New Roman" panose="02020603050405020304" pitchFamily="18" charset="0"/>
                <a:ea typeface="Times New Roman" panose="02020603050405020304" pitchFamily="18" charset="0"/>
                <a:hlinkClick r:id="rId3"/>
              </a:rPr>
              <a:t>https://projecthub.arduino.cc/attari/temperature-monitoring-with-arduino-iot-cloud-using-dht22-cd8e34</a:t>
            </a:r>
            <a:endParaRPr lang="en-CA" sz="1800" dirty="0">
              <a:effectLst/>
              <a:latin typeface="Times New Roman" panose="02020603050405020304" pitchFamily="18" charset="0"/>
              <a:ea typeface="Times New Roman" panose="02020603050405020304" pitchFamily="18" charset="0"/>
            </a:endParaRPr>
          </a:p>
          <a:p>
            <a:pPr marL="0" indent="0">
              <a:buNone/>
            </a:pPr>
            <a:r>
              <a:rPr lang="en-US" sz="1800" dirty="0" err="1">
                <a:effectLst/>
                <a:latin typeface="Times New Roman" panose="02020603050405020304" pitchFamily="18" charset="0"/>
                <a:ea typeface="Times New Roman" panose="02020603050405020304" pitchFamily="18" charset="0"/>
              </a:rPr>
              <a:t>Imber</a:t>
            </a:r>
            <a:r>
              <a:rPr lang="en-US" sz="1800" dirty="0">
                <a:effectLst/>
                <a:latin typeface="Times New Roman" panose="02020603050405020304" pitchFamily="18" charset="0"/>
                <a:ea typeface="Times New Roman" panose="02020603050405020304" pitchFamily="18" charset="0"/>
              </a:rPr>
              <a:t>, D. (2024, February 21). The Latest Cyber Crime Statistics (updated February 2024) AAG IT Support. AAG IT Services. https://aag-it.com/the-latest-cyber-crime-statistics#:~:text=Cyber%20Crime%20Overview,businesses%20and%20individuals%20in%2 2022.</a:t>
            </a: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CA" sz="1800" dirty="0">
              <a:effectLst/>
              <a:latin typeface="Times New Roman" panose="02020603050405020304" pitchFamily="18" charset="0"/>
              <a:ea typeface="Times New Roman" panose="02020603050405020304" pitchFamily="18" charset="0"/>
            </a:endParaRPr>
          </a:p>
          <a:p>
            <a:pPr marL="0" indent="0">
              <a:buNone/>
            </a:pPr>
            <a:endParaRPr lang="en-CA" dirty="0"/>
          </a:p>
        </p:txBody>
      </p:sp>
      <p:sp>
        <p:nvSpPr>
          <p:cNvPr id="4" name="Slide Number Placeholder 3">
            <a:extLst>
              <a:ext uri="{FF2B5EF4-FFF2-40B4-BE49-F238E27FC236}">
                <a16:creationId xmlns:a16="http://schemas.microsoft.com/office/drawing/2014/main" id="{1726D042-4080-6793-C1AE-E49B9CA7D9AA}"/>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5" name="Footer Placeholder 4">
            <a:extLst>
              <a:ext uri="{FF2B5EF4-FFF2-40B4-BE49-F238E27FC236}">
                <a16:creationId xmlns:a16="http://schemas.microsoft.com/office/drawing/2014/main" id="{C5BB2597-1F07-62E2-A308-755C09F103FC}"/>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D61B046B-782C-2766-D8D2-C0B71702A105}"/>
              </a:ext>
            </a:extLst>
          </p:cNvPr>
          <p:cNvSpPr>
            <a:spLocks noGrp="1"/>
          </p:cNvSpPr>
          <p:nvPr>
            <p:ph type="dt" sz="half" idx="10"/>
          </p:nvPr>
        </p:nvSpPr>
        <p:spPr/>
        <p:txBody>
          <a:bodyPr/>
          <a:lstStyle/>
          <a:p>
            <a:fld id="{7CD71D53-5223-42BF-8826-347249C118A4}" type="datetimeyyyy">
              <a:rPr lang="en-US" smtClean="0"/>
              <a:t>2024</a:t>
            </a:fld>
            <a:endParaRPr lang="en-US"/>
          </a:p>
        </p:txBody>
      </p:sp>
    </p:spTree>
    <p:extLst>
      <p:ext uri="{BB962C8B-B14F-4D97-AF65-F5344CB8AC3E}">
        <p14:creationId xmlns:p14="http://schemas.microsoft.com/office/powerpoint/2010/main" val="26833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1634-440C-2785-5703-390D1E40B142}"/>
              </a:ext>
            </a:extLst>
          </p:cNvPr>
          <p:cNvSpPr>
            <a:spLocks noGrp="1"/>
          </p:cNvSpPr>
          <p:nvPr>
            <p:ph type="title"/>
          </p:nvPr>
        </p:nvSpPr>
        <p:spPr>
          <a:xfrm>
            <a:off x="4565491" y="2542667"/>
            <a:ext cx="3061018" cy="886333"/>
          </a:xfrm>
        </p:spPr>
        <p:txBody>
          <a:bodyPr/>
          <a:lstStyle/>
          <a:p>
            <a:r>
              <a:rPr lang="en-US" dirty="0"/>
              <a:t>Questions?</a:t>
            </a:r>
            <a:endParaRPr lang="en-CA" dirty="0"/>
          </a:p>
        </p:txBody>
      </p:sp>
      <p:sp>
        <p:nvSpPr>
          <p:cNvPr id="4" name="Slide Number Placeholder 3">
            <a:extLst>
              <a:ext uri="{FF2B5EF4-FFF2-40B4-BE49-F238E27FC236}">
                <a16:creationId xmlns:a16="http://schemas.microsoft.com/office/drawing/2014/main" id="{51458FDB-D0CE-B71E-51BB-57B520BF226C}"/>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5" name="Footer Placeholder 4">
            <a:extLst>
              <a:ext uri="{FF2B5EF4-FFF2-40B4-BE49-F238E27FC236}">
                <a16:creationId xmlns:a16="http://schemas.microsoft.com/office/drawing/2014/main" id="{91D20EC4-C177-A47D-2035-BC5D4217654B}"/>
              </a:ext>
            </a:extLst>
          </p:cNvPr>
          <p:cNvSpPr>
            <a:spLocks noGrp="1"/>
          </p:cNvSpPr>
          <p:nvPr>
            <p:ph type="ftr" sz="quarter" idx="11"/>
          </p:nvPr>
        </p:nvSpPr>
        <p:spPr/>
        <p:txBody>
          <a:bodyPr/>
          <a:lstStyle/>
          <a:p>
            <a:r>
              <a:rPr lang="en-US"/>
              <a:t>Internet of Things (IoT) - GENG4300-60</a:t>
            </a:r>
          </a:p>
        </p:txBody>
      </p:sp>
      <p:sp>
        <p:nvSpPr>
          <p:cNvPr id="6" name="Date Placeholder 5">
            <a:extLst>
              <a:ext uri="{FF2B5EF4-FFF2-40B4-BE49-F238E27FC236}">
                <a16:creationId xmlns:a16="http://schemas.microsoft.com/office/drawing/2014/main" id="{9B7A3105-1D9F-79B4-882E-A2C7CF3BE245}"/>
              </a:ext>
            </a:extLst>
          </p:cNvPr>
          <p:cNvSpPr>
            <a:spLocks noGrp="1"/>
          </p:cNvSpPr>
          <p:nvPr>
            <p:ph type="dt" sz="half" idx="10"/>
          </p:nvPr>
        </p:nvSpPr>
        <p:spPr/>
        <p:txBody>
          <a:bodyPr/>
          <a:lstStyle/>
          <a:p>
            <a:fld id="{A91669AC-D75B-495F-94F8-60671D769BD3}" type="datetimeyyyy">
              <a:rPr lang="en-US" smtClean="0"/>
              <a:t>2024</a:t>
            </a:fld>
            <a:endParaRPr lang="en-US"/>
          </a:p>
        </p:txBody>
      </p:sp>
    </p:spTree>
    <p:extLst>
      <p:ext uri="{BB962C8B-B14F-4D97-AF65-F5344CB8AC3E}">
        <p14:creationId xmlns:p14="http://schemas.microsoft.com/office/powerpoint/2010/main" val="1273445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5" name="Freeform: Shape 6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Shape 6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9" name="Rectangle 6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FA5C2-A9DF-7036-B6A1-B2BE95A162C1}"/>
              </a:ext>
            </a:extLst>
          </p:cNvPr>
          <p:cNvSpPr>
            <a:spLocks noGrp="1"/>
          </p:cNvSpPr>
          <p:nvPr>
            <p:ph type="title"/>
          </p:nvPr>
        </p:nvSpPr>
        <p:spPr>
          <a:xfrm>
            <a:off x="550864" y="549276"/>
            <a:ext cx="3565524" cy="940478"/>
          </a:xfrm>
        </p:spPr>
        <p:txBody>
          <a:bodyPr vert="horz" wrap="square" lIns="0" tIns="0" rIns="0" bIns="0" rtlCol="0" anchor="b" anchorCtr="0">
            <a:normAutofit/>
          </a:bodyPr>
          <a:lstStyle/>
          <a:p>
            <a:r>
              <a:rPr lang="en-US" sz="4800" kern="1200" dirty="0">
                <a:solidFill>
                  <a:schemeClr val="tx1"/>
                </a:solidFill>
                <a:latin typeface="+mj-lt"/>
                <a:ea typeface="+mj-ea"/>
                <a:cs typeface="+mj-cs"/>
              </a:rPr>
              <a:t>Introduction</a:t>
            </a:r>
          </a:p>
        </p:txBody>
      </p:sp>
      <p:sp>
        <p:nvSpPr>
          <p:cNvPr id="43" name="Content Placeholder 2">
            <a:extLst>
              <a:ext uri="{FF2B5EF4-FFF2-40B4-BE49-F238E27FC236}">
                <a16:creationId xmlns:a16="http://schemas.microsoft.com/office/drawing/2014/main" id="{62679733-FB07-9E81-DFAB-5817ADA7055A}"/>
              </a:ext>
            </a:extLst>
          </p:cNvPr>
          <p:cNvSpPr>
            <a:spLocks noGrp="1"/>
          </p:cNvSpPr>
          <p:nvPr>
            <p:ph type="body" sz="half" idx="2"/>
          </p:nvPr>
        </p:nvSpPr>
        <p:spPr>
          <a:xfrm>
            <a:off x="488023" y="1920933"/>
            <a:ext cx="3565525" cy="3852796"/>
          </a:xfrm>
        </p:spPr>
        <p:txBody>
          <a:bodyPr vert="horz" wrap="square" lIns="0" tIns="0" rIns="0" bIns="0" rtlCol="0" anchor="t">
            <a:normAutofit/>
          </a:bodyPr>
          <a:lstStyle/>
          <a:p>
            <a:pPr indent="-228600">
              <a:buFont typeface="Arial" panose="020B0604020202020204" pitchFamily="34" charset="0"/>
              <a:buChar char="•"/>
            </a:pPr>
            <a:r>
              <a:rPr lang="en-US" sz="2400" b="0" i="0" dirty="0">
                <a:effectLst/>
              </a:rPr>
              <a:t>These devices range from ordinary household objects to sophisticated industrial tools.</a:t>
            </a:r>
          </a:p>
          <a:p>
            <a:pPr indent="-228600">
              <a:buFont typeface="Arial" panose="020B0604020202020204" pitchFamily="34" charset="0"/>
              <a:buChar char="•"/>
            </a:pPr>
            <a:r>
              <a:rPr lang="en-US" sz="2400" b="0" i="0" dirty="0">
                <a:effectLst/>
              </a:rPr>
              <a:t>With more than 7 billion connected IoT devices today, experts are expecting this number to grow to 22 billion by 2025.</a:t>
            </a:r>
            <a:endParaRPr lang="en-US" sz="2400" dirty="0"/>
          </a:p>
        </p:txBody>
      </p:sp>
      <p:sp>
        <p:nvSpPr>
          <p:cNvPr id="6" name="Date Placeholder 5">
            <a:extLst>
              <a:ext uri="{FF2B5EF4-FFF2-40B4-BE49-F238E27FC236}">
                <a16:creationId xmlns:a16="http://schemas.microsoft.com/office/drawing/2014/main" id="{8F0818B4-3908-37C3-C6D2-3CF68C99AF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defTabSz="914400">
              <a:spcAft>
                <a:spcPts val="600"/>
              </a:spcAft>
            </a:pPr>
            <a:fld id="{618BC262-A651-4BE7-98C7-52ADAB3F6D0A}" type="datetimeyyyy">
              <a:rPr lang="en-US" sz="1000" smtClean="0"/>
              <a:pPr defTabSz="914400">
                <a:spcAft>
                  <a:spcPts val="600"/>
                </a:spcAft>
              </a:pPr>
              <a:t>2024</a:t>
            </a:fld>
            <a:endParaRPr lang="en-US" sz="1000"/>
          </a:p>
        </p:txBody>
      </p:sp>
      <p:pic>
        <p:nvPicPr>
          <p:cNvPr id="44" name="Picture 43" descr="CPU with binary numbers and blueprint">
            <a:extLst>
              <a:ext uri="{FF2B5EF4-FFF2-40B4-BE49-F238E27FC236}">
                <a16:creationId xmlns:a16="http://schemas.microsoft.com/office/drawing/2014/main" id="{CA4A1B04-8B80-3659-7761-3B838C08567A}"/>
              </a:ext>
            </a:extLst>
          </p:cNvPr>
          <p:cNvPicPr>
            <a:picLocks noChangeAspect="1"/>
          </p:cNvPicPr>
          <p:nvPr/>
        </p:nvPicPr>
        <p:blipFill rotWithShape="1">
          <a:blip r:embed="rId2"/>
          <a:srcRect l="21132" r="16194"/>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70" name="Rectangle 69">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29790448-82EE-E94C-C99B-D8B217CF0231}"/>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defTabSz="914400">
              <a:spcAft>
                <a:spcPts val="600"/>
              </a:spcAft>
            </a:pPr>
            <a:r>
              <a:rPr lang="en-US" sz="1000" kern="1200">
                <a:solidFill>
                  <a:schemeClr val="tx1">
                    <a:alpha val="80000"/>
                  </a:schemeClr>
                </a:solidFill>
                <a:latin typeface="+mn-lt"/>
                <a:ea typeface="+mn-ea"/>
                <a:cs typeface="+mn-cs"/>
              </a:rPr>
              <a:t>Internet of Things (IoT) - GENG4300-60</a:t>
            </a:r>
          </a:p>
        </p:txBody>
      </p:sp>
      <p:sp>
        <p:nvSpPr>
          <p:cNvPr id="4" name="Slide Number Placeholder 3">
            <a:extLst>
              <a:ext uri="{FF2B5EF4-FFF2-40B4-BE49-F238E27FC236}">
                <a16:creationId xmlns:a16="http://schemas.microsoft.com/office/drawing/2014/main" id="{B8ED3A14-D6D7-E68B-C3DB-551E0702459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defTabSz="914400">
              <a:spcAft>
                <a:spcPts val="600"/>
              </a:spcAft>
            </a:pPr>
            <a:fld id="{DBA1B0FB-D917-4C8C-928F-313BD683BF39}" type="slidenum">
              <a:rPr lang="en-US" sz="1000" smtClean="0"/>
              <a:pPr defTabSz="914400">
                <a:spcAft>
                  <a:spcPts val="600"/>
                </a:spcAft>
              </a:pPr>
              <a:t>3</a:t>
            </a:fld>
            <a:endParaRPr lang="en-US" sz="1000"/>
          </a:p>
        </p:txBody>
      </p:sp>
    </p:spTree>
    <p:extLst>
      <p:ext uri="{BB962C8B-B14F-4D97-AF65-F5344CB8AC3E}">
        <p14:creationId xmlns:p14="http://schemas.microsoft.com/office/powerpoint/2010/main" val="125915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4" name="Freeform: Shape 3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9" name="Rectangle 3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6"/>
            <a:ext cx="3565524" cy="1083308"/>
          </a:xfrm>
        </p:spPr>
        <p:txBody>
          <a:bodyPr vert="horz" wrap="square" lIns="0" tIns="0" rIns="0" bIns="0" rtlCol="0" anchor="b" anchorCtr="0">
            <a:normAutofit/>
          </a:bodyPr>
          <a:lstStyle/>
          <a:p>
            <a:r>
              <a:rPr lang="en-US" sz="4800" kern="1200" dirty="0">
                <a:solidFill>
                  <a:schemeClr val="tx1"/>
                </a:solidFill>
                <a:latin typeface="+mj-lt"/>
                <a:ea typeface="+mj-ea"/>
                <a:cs typeface="+mj-cs"/>
              </a:rPr>
              <a:t>What is IoT?!</a:t>
            </a:r>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type="body" sz="half" idx="2"/>
          </p:nvPr>
        </p:nvSpPr>
        <p:spPr>
          <a:xfrm>
            <a:off x="550863" y="1786932"/>
            <a:ext cx="4673350" cy="4305894"/>
          </a:xfrm>
        </p:spPr>
        <p:txBody>
          <a:bodyPr vert="horz" wrap="square" lIns="0" tIns="0" rIns="0" bIns="0" rtlCol="0" anchor="t">
            <a:normAutofit fontScale="92500" lnSpcReduction="20000"/>
          </a:bodyPr>
          <a:lstStyle/>
          <a:p>
            <a:pPr indent="-228600">
              <a:buFont typeface="Arial" panose="020B0604020202020204" pitchFamily="34" charset="0"/>
              <a:buChar char="•"/>
            </a:pPr>
            <a:r>
              <a:rPr lang="en-US" sz="2000" b="0" i="0" dirty="0">
                <a:effectLst/>
              </a:rPr>
              <a:t>The Internet of Things integrates everyday “things” with the internet. </a:t>
            </a:r>
          </a:p>
          <a:p>
            <a:r>
              <a:rPr lang="en-US" sz="2000" b="0" i="0" dirty="0">
                <a:effectLst/>
              </a:rPr>
              <a:t>Computer Engineers have been adding sensors and processors to everyday objects since the 90s.</a:t>
            </a:r>
          </a:p>
          <a:p>
            <a:r>
              <a:rPr lang="en-US" sz="2000" b="0" i="0" dirty="0">
                <a:effectLst/>
              </a:rPr>
              <a:t> However, progress was initially slow because the chips were big and bulky.</a:t>
            </a:r>
          </a:p>
          <a:p>
            <a:r>
              <a:rPr lang="en-US" sz="2000" b="0" i="0" dirty="0">
                <a:effectLst/>
              </a:rPr>
              <a:t>Low power computer chips called RFID tags were first used to track expensive equipment. </a:t>
            </a:r>
          </a:p>
          <a:p>
            <a:r>
              <a:rPr lang="en-US" sz="2000" b="0" i="0" dirty="0">
                <a:effectLst/>
              </a:rPr>
              <a:t>As computing devices shrank in size, these chips also became smaller, faster, and smarter over time.</a:t>
            </a:r>
            <a:endParaRPr lang="en-US" sz="2000" dirty="0"/>
          </a:p>
        </p:txBody>
      </p:sp>
      <p:pic>
        <p:nvPicPr>
          <p:cNvPr id="10" name="Picture 9" descr="Circuit board">
            <a:extLst>
              <a:ext uri="{FF2B5EF4-FFF2-40B4-BE49-F238E27FC236}">
                <a16:creationId xmlns:a16="http://schemas.microsoft.com/office/drawing/2014/main" id="{EFD371A7-CE8D-DECD-9982-11C41AF892E9}"/>
              </a:ext>
            </a:extLst>
          </p:cNvPr>
          <p:cNvPicPr>
            <a:picLocks noChangeAspect="1"/>
          </p:cNvPicPr>
          <p:nvPr/>
        </p:nvPicPr>
        <p:blipFill rotWithShape="1">
          <a:blip r:embed="rId2"/>
          <a:srcRect l="16625" r="16623" b="-2"/>
          <a:stretch/>
        </p:blipFill>
        <p:spPr>
          <a:xfrm>
            <a:off x="5587999" y="862805"/>
            <a:ext cx="5385035" cy="5385035"/>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1" name="Group 4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4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6" name="Oval 4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defTabSz="914400">
              <a:spcAft>
                <a:spcPts val="600"/>
              </a:spcAft>
            </a:pPr>
            <a:fld id="{6C88DD80-7B54-4352-A4D2-984C7F05023B}" type="datetimeyyyy">
              <a:rPr lang="en-US" sz="1000" smtClean="0"/>
              <a:pPr defTabSz="914400">
                <a:spcAft>
                  <a:spcPts val="600"/>
                </a:spcAft>
              </a:pPr>
              <a:t>2024</a:t>
            </a:fld>
            <a:endParaRPr lang="en-US" sz="1000"/>
          </a:p>
        </p:txBody>
      </p:sp>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defTabSz="914400">
              <a:spcAft>
                <a:spcPts val="600"/>
              </a:spcAft>
            </a:pPr>
            <a:r>
              <a:rPr lang="en-US" sz="1000" kern="1200">
                <a:solidFill>
                  <a:schemeClr val="tx1">
                    <a:alpha val="80000"/>
                  </a:schemeClr>
                </a:solidFill>
                <a:latin typeface="+mn-lt"/>
                <a:ea typeface="+mn-ea"/>
                <a:cs typeface="+mn-cs"/>
              </a:rPr>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defTabSz="914400">
              <a:spcAft>
                <a:spcPts val="600"/>
              </a:spcAft>
            </a:pPr>
            <a:fld id="{DBA1B0FB-D917-4C8C-928F-313BD683BF39}" type="slidenum">
              <a:rPr lang="en-US" sz="1000" smtClean="0"/>
              <a:pPr defTabSz="914400">
                <a:spcAft>
                  <a:spcPts val="600"/>
                </a:spcAft>
              </a:pPr>
              <a:t>4</a:t>
            </a:fld>
            <a:endParaRPr lang="en-US" sz="1000"/>
          </a:p>
        </p:txBody>
      </p:sp>
    </p:spTree>
    <p:extLst>
      <p:ext uri="{BB962C8B-B14F-4D97-AF65-F5344CB8AC3E}">
        <p14:creationId xmlns:p14="http://schemas.microsoft.com/office/powerpoint/2010/main" val="1915963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5"/>
            <a:ext cx="3565524" cy="1258977"/>
          </a:xfrm>
        </p:spPr>
        <p:txBody>
          <a:bodyPr wrap="square" anchor="b">
            <a:normAutofit/>
          </a:bodyPr>
          <a:lstStyle/>
          <a:p>
            <a:r>
              <a:rPr lang="en-US" dirty="0"/>
              <a:t>What is IoT?!</a:t>
            </a:r>
            <a:endParaRPr lang="en-CA" dirty="0"/>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idx="1"/>
          </p:nvPr>
        </p:nvSpPr>
        <p:spPr>
          <a:xfrm>
            <a:off x="550862" y="2085654"/>
            <a:ext cx="5089649" cy="4007171"/>
          </a:xfrm>
        </p:spPr>
        <p:txBody>
          <a:bodyPr anchor="t">
            <a:normAutofit/>
          </a:bodyPr>
          <a:lstStyle/>
          <a:p>
            <a:pPr marL="0" indent="0" algn="l">
              <a:buNone/>
            </a:pPr>
            <a:r>
              <a:rPr lang="en-US" sz="2400" b="0" i="0" dirty="0">
                <a:solidFill>
                  <a:schemeClr val="tx1"/>
                </a:solidFill>
                <a:effectLst/>
                <a:latin typeface="AmazonEmber"/>
              </a:rPr>
              <a:t>An IoT system has three components:</a:t>
            </a:r>
          </a:p>
          <a:p>
            <a:pPr algn="l"/>
            <a:r>
              <a:rPr lang="en-US" sz="2400" b="1" i="0" dirty="0">
                <a:solidFill>
                  <a:schemeClr val="tx1"/>
                </a:solidFill>
                <a:effectLst/>
                <a:latin typeface="AmazonEmber"/>
              </a:rPr>
              <a:t>Smart devices</a:t>
            </a:r>
          </a:p>
          <a:p>
            <a:r>
              <a:rPr lang="en-CA" sz="2400" b="1" i="0" dirty="0">
                <a:solidFill>
                  <a:schemeClr val="tx1"/>
                </a:solidFill>
                <a:effectLst/>
                <a:latin typeface="AmazonEmber"/>
              </a:rPr>
              <a:t>IoT application</a:t>
            </a:r>
          </a:p>
          <a:p>
            <a:r>
              <a:rPr lang="en-CA" sz="2400" b="1" i="0" dirty="0">
                <a:solidFill>
                  <a:schemeClr val="tx1"/>
                </a:solidFill>
                <a:effectLst/>
                <a:latin typeface="AmazonEmber"/>
              </a:rPr>
              <a:t>A graphical user interface</a:t>
            </a:r>
          </a:p>
          <a:p>
            <a:endParaRPr lang="en-CA" sz="2000" b="1" i="0" dirty="0">
              <a:solidFill>
                <a:srgbClr val="333333"/>
              </a:solidFill>
              <a:effectLst/>
              <a:latin typeface="AmazonEmber"/>
            </a:endParaRPr>
          </a:p>
          <a:p>
            <a:pPr algn="l"/>
            <a:endParaRPr lang="en-US" sz="2400" b="1" i="0" dirty="0">
              <a:solidFill>
                <a:schemeClr val="tx1"/>
              </a:solidFill>
              <a:effectLst/>
              <a:latin typeface="AmazonEmber"/>
            </a:endParaRPr>
          </a:p>
          <a:p>
            <a:endParaRPr lang="en-CA" sz="1600" dirty="0"/>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a:normAutofit/>
          </a:bodyPr>
          <a:lstStyle/>
          <a:p>
            <a:pPr>
              <a:spcAft>
                <a:spcPts val="600"/>
              </a:spcAft>
            </a:pPr>
            <a:fld id="{6C88DD80-7B54-4352-A4D2-984C7F05023B}" type="datetimeyyyy">
              <a:rPr lang="en-US" smtClean="0"/>
              <a:pPr>
                <a:spcAft>
                  <a:spcPts val="600"/>
                </a:spcAft>
              </a:pPr>
              <a:t>2024</a:t>
            </a:fld>
            <a:endParaRPr lang="en-US"/>
          </a:p>
        </p:txBody>
      </p:sp>
      <p:pic>
        <p:nvPicPr>
          <p:cNvPr id="8" name="Picture 7" descr="Electronic components on a white background">
            <a:extLst>
              <a:ext uri="{FF2B5EF4-FFF2-40B4-BE49-F238E27FC236}">
                <a16:creationId xmlns:a16="http://schemas.microsoft.com/office/drawing/2014/main" id="{F22AF0B8-67B7-F18A-253E-ADBD59862AA2}"/>
              </a:ext>
            </a:extLst>
          </p:cNvPr>
          <p:cNvPicPr>
            <a:picLocks noChangeAspect="1"/>
          </p:cNvPicPr>
          <p:nvPr/>
        </p:nvPicPr>
        <p:blipFill rotWithShape="1">
          <a:blip r:embed="rId2"/>
          <a:srcRect l="25628" r="-1" b="-1"/>
          <a:stretch/>
        </p:blipFill>
        <p:spPr>
          <a:xfrm>
            <a:off x="5640511" y="10"/>
            <a:ext cx="6551489"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14" name="Rectangle 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5</a:t>
            </a:fld>
            <a:endParaRPr lang="en-US"/>
          </a:p>
        </p:txBody>
      </p:sp>
    </p:spTree>
    <p:extLst>
      <p:ext uri="{BB962C8B-B14F-4D97-AF65-F5344CB8AC3E}">
        <p14:creationId xmlns:p14="http://schemas.microsoft.com/office/powerpoint/2010/main" val="104631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78CB-DE00-FE8C-5BD7-0EB90A08D706}"/>
              </a:ext>
            </a:extLst>
          </p:cNvPr>
          <p:cNvSpPr>
            <a:spLocks noGrp="1"/>
          </p:cNvSpPr>
          <p:nvPr>
            <p:ph type="title"/>
          </p:nvPr>
        </p:nvSpPr>
        <p:spPr>
          <a:xfrm>
            <a:off x="550864" y="549275"/>
            <a:ext cx="3565524" cy="1258977"/>
          </a:xfrm>
        </p:spPr>
        <p:txBody>
          <a:bodyPr wrap="square" anchor="b">
            <a:normAutofit/>
          </a:bodyPr>
          <a:lstStyle/>
          <a:p>
            <a:r>
              <a:rPr lang="en-US" dirty="0"/>
              <a:t>What is IoT?!</a:t>
            </a:r>
            <a:endParaRPr lang="en-CA" dirty="0"/>
          </a:p>
        </p:txBody>
      </p:sp>
      <p:sp>
        <p:nvSpPr>
          <p:cNvPr id="3" name="Content Placeholder 2">
            <a:extLst>
              <a:ext uri="{FF2B5EF4-FFF2-40B4-BE49-F238E27FC236}">
                <a16:creationId xmlns:a16="http://schemas.microsoft.com/office/drawing/2014/main" id="{2801D67A-08B5-0E2F-FC6D-AF0C35E6DD04}"/>
              </a:ext>
            </a:extLst>
          </p:cNvPr>
          <p:cNvSpPr>
            <a:spLocks noGrp="1"/>
          </p:cNvSpPr>
          <p:nvPr>
            <p:ph idx="1"/>
          </p:nvPr>
        </p:nvSpPr>
        <p:spPr>
          <a:xfrm>
            <a:off x="550862" y="2085654"/>
            <a:ext cx="5089649" cy="4007171"/>
          </a:xfrm>
        </p:spPr>
        <p:txBody>
          <a:bodyPr anchor="t">
            <a:normAutofit/>
          </a:bodyPr>
          <a:lstStyle/>
          <a:p>
            <a:pPr marL="0" indent="0" algn="l">
              <a:buNone/>
            </a:pPr>
            <a:r>
              <a:rPr lang="en-US" sz="2400" dirty="0">
                <a:solidFill>
                  <a:schemeClr val="tx1"/>
                </a:solidFill>
                <a:latin typeface="AmazonEmber"/>
              </a:rPr>
              <a:t>E</a:t>
            </a:r>
            <a:r>
              <a:rPr lang="en-US" sz="2400" b="0" i="0" dirty="0">
                <a:solidFill>
                  <a:schemeClr val="tx1"/>
                </a:solidFill>
                <a:effectLst/>
                <a:latin typeface="AmazonEmber"/>
              </a:rPr>
              <a:t>xamples of IoT systems in use today:</a:t>
            </a:r>
          </a:p>
          <a:p>
            <a:pPr algn="l"/>
            <a:r>
              <a:rPr lang="en-CA" sz="2400" b="1" i="0" dirty="0">
                <a:solidFill>
                  <a:schemeClr val="tx1"/>
                </a:solidFill>
                <a:effectLst/>
                <a:latin typeface="AmazonEmber"/>
              </a:rPr>
              <a:t>Connected cars</a:t>
            </a:r>
          </a:p>
          <a:p>
            <a:pPr algn="l"/>
            <a:r>
              <a:rPr lang="en-CA" sz="2400" b="1" i="0" dirty="0">
                <a:solidFill>
                  <a:schemeClr val="tx1"/>
                </a:solidFill>
                <a:effectLst/>
                <a:latin typeface="AmazonEmber"/>
              </a:rPr>
              <a:t>Connected homes</a:t>
            </a:r>
          </a:p>
          <a:p>
            <a:r>
              <a:rPr lang="en-CA" sz="2400" b="1" i="0" dirty="0">
                <a:solidFill>
                  <a:schemeClr val="tx1"/>
                </a:solidFill>
                <a:effectLst/>
                <a:latin typeface="AmazonEmber"/>
              </a:rPr>
              <a:t>Smart buildings</a:t>
            </a:r>
          </a:p>
          <a:p>
            <a:r>
              <a:rPr lang="en-CA" sz="2400" b="1" i="0" dirty="0">
                <a:solidFill>
                  <a:schemeClr val="tx1"/>
                </a:solidFill>
                <a:effectLst/>
                <a:latin typeface="AmazonEmber"/>
              </a:rPr>
              <a:t>Smart cities</a:t>
            </a:r>
          </a:p>
          <a:p>
            <a:endParaRPr lang="en-CA" sz="2400" b="1" i="0" dirty="0">
              <a:solidFill>
                <a:schemeClr val="tx1"/>
              </a:solidFill>
              <a:effectLst/>
              <a:latin typeface="AmazonEmber"/>
            </a:endParaRPr>
          </a:p>
          <a:p>
            <a:endParaRPr lang="en-CA" sz="2000" b="1" i="0" dirty="0">
              <a:solidFill>
                <a:srgbClr val="333333"/>
              </a:solidFill>
              <a:effectLst/>
              <a:latin typeface="AmazonEmber"/>
            </a:endParaRPr>
          </a:p>
          <a:p>
            <a:pPr algn="l"/>
            <a:endParaRPr lang="en-US" sz="2400" b="1" i="0" dirty="0">
              <a:solidFill>
                <a:schemeClr val="tx1"/>
              </a:solidFill>
              <a:effectLst/>
              <a:latin typeface="AmazonEmber"/>
            </a:endParaRPr>
          </a:p>
          <a:p>
            <a:endParaRPr lang="en-CA" sz="1600" dirty="0"/>
          </a:p>
        </p:txBody>
      </p:sp>
      <p:sp>
        <p:nvSpPr>
          <p:cNvPr id="6" name="Date Placeholder 5">
            <a:extLst>
              <a:ext uri="{FF2B5EF4-FFF2-40B4-BE49-F238E27FC236}">
                <a16:creationId xmlns:a16="http://schemas.microsoft.com/office/drawing/2014/main" id="{01A42AE9-6326-6862-A3AF-2C9910F39C2D}"/>
              </a:ext>
            </a:extLst>
          </p:cNvPr>
          <p:cNvSpPr>
            <a:spLocks noGrp="1"/>
          </p:cNvSpPr>
          <p:nvPr>
            <p:ph type="dt" sz="half" idx="10"/>
          </p:nvPr>
        </p:nvSpPr>
        <p:spPr>
          <a:xfrm>
            <a:off x="550863" y="6507212"/>
            <a:ext cx="2628900" cy="153888"/>
          </a:xfrm>
        </p:spPr>
        <p:txBody>
          <a:bodyPr>
            <a:normAutofit/>
          </a:bodyPr>
          <a:lstStyle/>
          <a:p>
            <a:pPr>
              <a:spcAft>
                <a:spcPts val="600"/>
              </a:spcAft>
            </a:pPr>
            <a:fld id="{6C88DD80-7B54-4352-A4D2-984C7F05023B}" type="datetimeyyyy">
              <a:rPr lang="en-US" smtClean="0"/>
              <a:pPr>
                <a:spcAft>
                  <a:spcPts val="600"/>
                </a:spcAft>
              </a:pPr>
              <a:t>2024</a:t>
            </a:fld>
            <a:endParaRPr lang="en-US"/>
          </a:p>
        </p:txBody>
      </p:sp>
      <p:pic>
        <p:nvPicPr>
          <p:cNvPr id="8" name="Picture 7" descr="Electronic components on a white background">
            <a:extLst>
              <a:ext uri="{FF2B5EF4-FFF2-40B4-BE49-F238E27FC236}">
                <a16:creationId xmlns:a16="http://schemas.microsoft.com/office/drawing/2014/main" id="{F22AF0B8-67B7-F18A-253E-ADBD59862AA2}"/>
              </a:ext>
            </a:extLst>
          </p:cNvPr>
          <p:cNvPicPr>
            <a:picLocks noChangeAspect="1"/>
          </p:cNvPicPr>
          <p:nvPr/>
        </p:nvPicPr>
        <p:blipFill rotWithShape="1">
          <a:blip r:embed="rId2"/>
          <a:srcRect l="25628" r="-1" b="-1"/>
          <a:stretch/>
        </p:blipFill>
        <p:spPr>
          <a:xfrm>
            <a:off x="5640511" y="10"/>
            <a:ext cx="6551489"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5" name="Footer Placeholder 4">
            <a:extLst>
              <a:ext uri="{FF2B5EF4-FFF2-40B4-BE49-F238E27FC236}">
                <a16:creationId xmlns:a16="http://schemas.microsoft.com/office/drawing/2014/main" id="{984B1D32-79A0-45A6-27DF-2FEC0B71C023}"/>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Internet of Things (IoT) - GENG4300-60</a:t>
            </a:r>
          </a:p>
        </p:txBody>
      </p:sp>
      <p:sp>
        <p:nvSpPr>
          <p:cNvPr id="4" name="Slide Number Placeholder 3">
            <a:extLst>
              <a:ext uri="{FF2B5EF4-FFF2-40B4-BE49-F238E27FC236}">
                <a16:creationId xmlns:a16="http://schemas.microsoft.com/office/drawing/2014/main" id="{3A6552DB-6739-D045-8DCC-3ED4F36FD9A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6</a:t>
            </a:fld>
            <a:endParaRPr lang="en-US"/>
          </a:p>
        </p:txBody>
      </p:sp>
    </p:spTree>
    <p:extLst>
      <p:ext uri="{BB962C8B-B14F-4D97-AF65-F5344CB8AC3E}">
        <p14:creationId xmlns:p14="http://schemas.microsoft.com/office/powerpoint/2010/main" val="2691908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A16ED-F07B-2491-6C0F-95EA6F24E479}"/>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kern="1200">
                <a:solidFill>
                  <a:schemeClr val="tx1"/>
                </a:solidFill>
                <a:latin typeface="+mj-lt"/>
                <a:ea typeface="+mj-ea"/>
                <a:cs typeface="+mj-cs"/>
              </a:rPr>
              <a:t>Our Experiment!</a:t>
            </a:r>
          </a:p>
        </p:txBody>
      </p:sp>
      <p:sp>
        <p:nvSpPr>
          <p:cNvPr id="3" name="Content Placeholder 2">
            <a:extLst>
              <a:ext uri="{FF2B5EF4-FFF2-40B4-BE49-F238E27FC236}">
                <a16:creationId xmlns:a16="http://schemas.microsoft.com/office/drawing/2014/main" id="{98E9A8D8-C966-76D4-8FC0-D37CCC5E7DC7}"/>
              </a:ext>
            </a:extLst>
          </p:cNvPr>
          <p:cNvSpPr>
            <a:spLocks noGrp="1"/>
          </p:cNvSpPr>
          <p:nvPr>
            <p:ph idx="1"/>
          </p:nvPr>
        </p:nvSpPr>
        <p:spPr>
          <a:xfrm>
            <a:off x="550863" y="3827610"/>
            <a:ext cx="5437187" cy="2265216"/>
          </a:xfrm>
        </p:spPr>
        <p:txBody>
          <a:bodyPr vert="horz" wrap="square" lIns="0" tIns="0" rIns="0" bIns="0" rtlCol="0">
            <a:normAutofit/>
          </a:bodyPr>
          <a:lstStyle/>
          <a:p>
            <a:pPr marL="0" indent="0">
              <a:lnSpc>
                <a:spcPct val="100000"/>
              </a:lnSpc>
              <a:buNone/>
            </a:pPr>
            <a:r>
              <a:rPr lang="en-US" sz="2400" kern="1200" dirty="0">
                <a:latin typeface="+mn-lt"/>
                <a:ea typeface="+mn-ea"/>
                <a:cs typeface="+mn-cs"/>
              </a:rPr>
              <a:t>We set out to make a simple IoT cloud-based temperature and humidity monitoring system. </a:t>
            </a:r>
          </a:p>
        </p:txBody>
      </p:sp>
      <p:sp>
        <p:nvSpPr>
          <p:cNvPr id="24" name="Oval 23">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0" name="Freeform: Shape 39">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659F71E5-F3F6-4D24-D98D-829140CFA67C}"/>
              </a:ext>
            </a:extLst>
          </p:cNvPr>
          <p:cNvPicPr>
            <a:picLocks noChangeAspect="1"/>
          </p:cNvPicPr>
          <p:nvPr/>
        </p:nvPicPr>
        <p:blipFill rotWithShape="1">
          <a:blip r:embed="rId2">
            <a:extLst>
              <a:ext uri="{28A0092B-C50C-407E-A947-70E740481C1C}">
                <a14:useLocalDpi xmlns:a14="http://schemas.microsoft.com/office/drawing/2010/main" val="0"/>
              </a:ext>
            </a:extLst>
          </a:blip>
          <a:srcRect l="683" t="14675" r="6811" b="-14675"/>
          <a:stretch/>
        </p:blipFill>
        <p:spPr>
          <a:xfrm>
            <a:off x="6585960" y="1213592"/>
            <a:ext cx="4868976" cy="5644408"/>
          </a:xfrm>
          <a:custGeom>
            <a:avLst/>
            <a:gdLst/>
            <a:ahLst/>
            <a:cxnLst/>
            <a:rect l="l" t="t" r="r" b="b"/>
            <a:pathLst>
              <a:path w="4868976" h="5644408">
                <a:moveTo>
                  <a:pt x="2398421" y="0"/>
                </a:moveTo>
                <a:lnTo>
                  <a:pt x="4868973"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
        <p:nvSpPr>
          <p:cNvPr id="41" name="Oval 40">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21C9A87-5AFB-0AE2-ED40-03706DD88A47}"/>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7" name="Footer Placeholder 6">
            <a:extLst>
              <a:ext uri="{FF2B5EF4-FFF2-40B4-BE49-F238E27FC236}">
                <a16:creationId xmlns:a16="http://schemas.microsoft.com/office/drawing/2014/main" id="{2FA4DB0C-128C-0CE9-9B8D-24C505D4F831}"/>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5FFA0D34-6670-4E5D-ACCB-73AAE112E9E8}"/>
              </a:ext>
            </a:extLst>
          </p:cNvPr>
          <p:cNvSpPr>
            <a:spLocks noGrp="1"/>
          </p:cNvSpPr>
          <p:nvPr>
            <p:ph type="dt" sz="half" idx="10"/>
          </p:nvPr>
        </p:nvSpPr>
        <p:spPr/>
        <p:txBody>
          <a:bodyPr/>
          <a:lstStyle/>
          <a:p>
            <a:fld id="{644CEB47-0D62-467D-B35C-4B22365E2C23}" type="datetimeyyyy">
              <a:rPr lang="en-US" smtClean="0"/>
              <a:t>2024</a:t>
            </a:fld>
            <a:endParaRPr lang="en-US"/>
          </a:p>
        </p:txBody>
      </p:sp>
    </p:spTree>
    <p:extLst>
      <p:ext uri="{BB962C8B-B14F-4D97-AF65-F5344CB8AC3E}">
        <p14:creationId xmlns:p14="http://schemas.microsoft.com/office/powerpoint/2010/main" val="2431659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5A5B0-7899-A42F-08E5-BEEA5CA56429}"/>
              </a:ext>
            </a:extLst>
          </p:cNvPr>
          <p:cNvSpPr>
            <a:spLocks noGrp="1"/>
          </p:cNvSpPr>
          <p:nvPr>
            <p:ph type="title"/>
          </p:nvPr>
        </p:nvSpPr>
        <p:spPr>
          <a:xfrm>
            <a:off x="550863" y="550800"/>
            <a:ext cx="7308850" cy="986400"/>
          </a:xfrm>
        </p:spPr>
        <p:txBody>
          <a:bodyPr wrap="square" anchor="ctr">
            <a:normAutofit/>
          </a:bodyPr>
          <a:lstStyle/>
          <a:p>
            <a:r>
              <a:rPr lang="en-US" dirty="0"/>
              <a:t>Physical Set-up</a:t>
            </a:r>
            <a:endParaRPr lang="en-CA" dirty="0"/>
          </a:p>
        </p:txBody>
      </p:sp>
      <p:sp>
        <p:nvSpPr>
          <p:cNvPr id="18" name="Rectangle 17">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4597CE-26B0-0D65-77A5-E9D48F342D12}"/>
              </a:ext>
            </a:extLst>
          </p:cNvPr>
          <p:cNvSpPr>
            <a:spLocks/>
          </p:cNvSpPr>
          <p:nvPr/>
        </p:nvSpPr>
        <p:spPr>
          <a:xfrm>
            <a:off x="693700" y="2190658"/>
            <a:ext cx="2272169" cy="1994701"/>
          </a:xfrm>
          <a:prstGeom prst="rect">
            <a:avLst/>
          </a:prstGeom>
        </p:spPr>
        <p:txBody>
          <a:bodyPr/>
          <a:lstStyle/>
          <a:p>
            <a:pPr defTabSz="228600">
              <a:spcAft>
                <a:spcPts val="600"/>
              </a:spcAft>
            </a:pPr>
            <a:r>
              <a:rPr lang="en-US" sz="1600" kern="1200" dirty="0">
                <a:solidFill>
                  <a:schemeClr val="tx1"/>
                </a:solidFill>
                <a:latin typeface="+mn-lt"/>
                <a:ea typeface="+mn-ea"/>
                <a:cs typeface="+mn-cs"/>
              </a:rPr>
              <a:t>We connected an Arduino MKR 1010 wi-fi-enabled board to a DHT multi-function sensor and a power supply to send the signal to our cloud.</a:t>
            </a:r>
            <a:endParaRPr lang="en-CA" sz="1600" dirty="0"/>
          </a:p>
        </p:txBody>
      </p:sp>
      <p:pic>
        <p:nvPicPr>
          <p:cNvPr id="9" name="Picture 8" descr="A close-up of a circuit board&#10;&#10;Description automatically generated">
            <a:extLst>
              <a:ext uri="{FF2B5EF4-FFF2-40B4-BE49-F238E27FC236}">
                <a16:creationId xmlns:a16="http://schemas.microsoft.com/office/drawing/2014/main" id="{F560B794-AFE0-A781-97A7-7FCD7C021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880" y="2294804"/>
            <a:ext cx="5349861" cy="38926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descr="A white box with buttons and red wires&#10;&#10;Description automatically generated">
            <a:extLst>
              <a:ext uri="{FF2B5EF4-FFF2-40B4-BE49-F238E27FC236}">
                <a16:creationId xmlns:a16="http://schemas.microsoft.com/office/drawing/2014/main" id="{CE3B2B6F-278C-8F83-8F5E-89FCBE45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3951" y="4397575"/>
            <a:ext cx="2475849" cy="1856886"/>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E21F1B2C-DF28-7CFA-166E-5220CAEE781A}"/>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13" name="Footer Placeholder 12">
            <a:extLst>
              <a:ext uri="{FF2B5EF4-FFF2-40B4-BE49-F238E27FC236}">
                <a16:creationId xmlns:a16="http://schemas.microsoft.com/office/drawing/2014/main" id="{42B29002-BB5F-3FBA-4890-FFA47CFA0597}"/>
              </a:ext>
            </a:extLst>
          </p:cNvPr>
          <p:cNvSpPr>
            <a:spLocks noGrp="1"/>
          </p:cNvSpPr>
          <p:nvPr>
            <p:ph type="ftr" sz="quarter" idx="11"/>
          </p:nvPr>
        </p:nvSpPr>
        <p:spPr/>
        <p:txBody>
          <a:bodyPr/>
          <a:lstStyle/>
          <a:p>
            <a:r>
              <a:rPr lang="en-US"/>
              <a:t>Internet of Things (IoT) - GENG4300-60</a:t>
            </a:r>
          </a:p>
        </p:txBody>
      </p:sp>
      <p:sp>
        <p:nvSpPr>
          <p:cNvPr id="14" name="Date Placeholder 13">
            <a:extLst>
              <a:ext uri="{FF2B5EF4-FFF2-40B4-BE49-F238E27FC236}">
                <a16:creationId xmlns:a16="http://schemas.microsoft.com/office/drawing/2014/main" id="{8A9F0CDF-25D7-3886-0B9B-045EB580738C}"/>
              </a:ext>
            </a:extLst>
          </p:cNvPr>
          <p:cNvSpPr>
            <a:spLocks noGrp="1"/>
          </p:cNvSpPr>
          <p:nvPr>
            <p:ph type="dt" sz="half" idx="10"/>
          </p:nvPr>
        </p:nvSpPr>
        <p:spPr/>
        <p:txBody>
          <a:bodyPr/>
          <a:lstStyle/>
          <a:p>
            <a:fld id="{B9955860-F7BD-4527-9D4F-28F68F066900}" type="datetimeyyyy">
              <a:rPr lang="en-US" smtClean="0"/>
              <a:t>2024</a:t>
            </a:fld>
            <a:endParaRPr lang="en-US"/>
          </a:p>
        </p:txBody>
      </p:sp>
    </p:spTree>
    <p:extLst>
      <p:ext uri="{BB962C8B-B14F-4D97-AF65-F5344CB8AC3E}">
        <p14:creationId xmlns:p14="http://schemas.microsoft.com/office/powerpoint/2010/main" val="719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67F51-8D44-A069-9B49-56AB96B9DDB8}"/>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6400" dirty="0"/>
              <a:t>Code</a:t>
            </a:r>
          </a:p>
        </p:txBody>
      </p:sp>
      <p:sp>
        <p:nvSpPr>
          <p:cNvPr id="3" name="Content Placeholder 2">
            <a:extLst>
              <a:ext uri="{FF2B5EF4-FFF2-40B4-BE49-F238E27FC236}">
                <a16:creationId xmlns:a16="http://schemas.microsoft.com/office/drawing/2014/main" id="{6A946360-608C-3F47-1FF8-F3ABA78D7415}"/>
              </a:ext>
            </a:extLst>
          </p:cNvPr>
          <p:cNvSpPr>
            <a:spLocks noGrp="1"/>
          </p:cNvSpPr>
          <p:nvPr>
            <p:ph idx="1"/>
          </p:nvPr>
        </p:nvSpPr>
        <p:spPr>
          <a:xfrm>
            <a:off x="6203950" y="3827610"/>
            <a:ext cx="5437187" cy="2265216"/>
          </a:xfrm>
        </p:spPr>
        <p:txBody>
          <a:bodyPr vert="horz" wrap="square" lIns="0" tIns="0" rIns="0" bIns="0" rtlCol="0">
            <a:normAutofit/>
          </a:bodyPr>
          <a:lstStyle/>
          <a:p>
            <a:pPr marL="0" indent="0">
              <a:lnSpc>
                <a:spcPct val="100000"/>
              </a:lnSpc>
              <a:buNone/>
            </a:pPr>
            <a:r>
              <a:rPr lang="en-US" sz="2400" dirty="0"/>
              <a:t>Adding boilerplate code to the board for base functionality was the next step. </a:t>
            </a:r>
          </a:p>
          <a:p>
            <a:pPr marL="0" indent="0">
              <a:lnSpc>
                <a:spcPct val="100000"/>
              </a:lnSpc>
              <a:buNone/>
            </a:pPr>
            <a:r>
              <a:rPr lang="en-US" sz="2400" dirty="0"/>
              <a:t>We used the browser-based IDE provided by Arduino Cloud.</a:t>
            </a:r>
          </a:p>
        </p:txBody>
      </p:sp>
      <p:pic>
        <p:nvPicPr>
          <p:cNvPr id="5" name="Picture 4" descr="A screenshot of a computer&#10;&#10;Description automatically generated">
            <a:extLst>
              <a:ext uri="{FF2B5EF4-FFF2-40B4-BE49-F238E27FC236}">
                <a16:creationId xmlns:a16="http://schemas.microsoft.com/office/drawing/2014/main" id="{426DD562-2411-D104-41E1-F7E9213F6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27" y="549275"/>
            <a:ext cx="4983296" cy="5761037"/>
          </a:xfrm>
          <a:prstGeom prst="rect">
            <a:avLst/>
          </a:prstGeom>
          <a:ln w="88900" cap="sq" cmpd="thickThin">
            <a:solidFill>
              <a:srgbClr val="000000"/>
            </a:solidFill>
            <a:prstDash val="solid"/>
            <a:miter lim="800000"/>
          </a:ln>
          <a:effectLst>
            <a:innerShdw blurRad="76200">
              <a:srgbClr val="000000"/>
            </a:innerShdw>
          </a:effectLst>
        </p:spPr>
      </p:pic>
      <p:sp>
        <p:nvSpPr>
          <p:cNvPr id="6" name="Slide Number Placeholder 5">
            <a:extLst>
              <a:ext uri="{FF2B5EF4-FFF2-40B4-BE49-F238E27FC236}">
                <a16:creationId xmlns:a16="http://schemas.microsoft.com/office/drawing/2014/main" id="{A7E1720C-32F1-0CBD-E4C0-181863E22E2D}"/>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7" name="Footer Placeholder 6">
            <a:extLst>
              <a:ext uri="{FF2B5EF4-FFF2-40B4-BE49-F238E27FC236}">
                <a16:creationId xmlns:a16="http://schemas.microsoft.com/office/drawing/2014/main" id="{37A6381B-467F-93C6-EC30-ED6ED14AFF1C}"/>
              </a:ext>
            </a:extLst>
          </p:cNvPr>
          <p:cNvSpPr>
            <a:spLocks noGrp="1"/>
          </p:cNvSpPr>
          <p:nvPr>
            <p:ph type="ftr" sz="quarter" idx="11"/>
          </p:nvPr>
        </p:nvSpPr>
        <p:spPr/>
        <p:txBody>
          <a:bodyPr/>
          <a:lstStyle/>
          <a:p>
            <a:r>
              <a:rPr lang="en-US"/>
              <a:t>Internet of Things (IoT) - GENG4300-60</a:t>
            </a:r>
          </a:p>
        </p:txBody>
      </p:sp>
      <p:sp>
        <p:nvSpPr>
          <p:cNvPr id="8" name="Date Placeholder 7">
            <a:extLst>
              <a:ext uri="{FF2B5EF4-FFF2-40B4-BE49-F238E27FC236}">
                <a16:creationId xmlns:a16="http://schemas.microsoft.com/office/drawing/2014/main" id="{6F83D35B-314C-BDAD-3A85-19C0E7D8920A}"/>
              </a:ext>
            </a:extLst>
          </p:cNvPr>
          <p:cNvSpPr>
            <a:spLocks noGrp="1"/>
          </p:cNvSpPr>
          <p:nvPr>
            <p:ph type="dt" sz="half" idx="10"/>
          </p:nvPr>
        </p:nvSpPr>
        <p:spPr/>
        <p:txBody>
          <a:bodyPr/>
          <a:lstStyle/>
          <a:p>
            <a:fld id="{BABBA821-775A-4D25-AFB5-D3163D2C1C90}" type="datetimeyyyy">
              <a:rPr lang="en-US" smtClean="0"/>
              <a:t>2024</a:t>
            </a:fld>
            <a:endParaRPr lang="en-US"/>
          </a:p>
        </p:txBody>
      </p:sp>
    </p:spTree>
    <p:extLst>
      <p:ext uri="{BB962C8B-B14F-4D97-AF65-F5344CB8AC3E}">
        <p14:creationId xmlns:p14="http://schemas.microsoft.com/office/powerpoint/2010/main" val="54902752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166</TotalTime>
  <Words>1173</Words>
  <Application>Microsoft Office PowerPoint</Application>
  <PresentationFormat>Widescreen</PresentationFormat>
  <Paragraphs>164</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AmazonEmber</vt:lpstr>
      <vt:lpstr>Aptos</vt:lpstr>
      <vt:lpstr>Arial</vt:lpstr>
      <vt:lpstr>Sitka Heading</vt:lpstr>
      <vt:lpstr>Source Sans Pro</vt:lpstr>
      <vt:lpstr>Times New Roman</vt:lpstr>
      <vt:lpstr>3DFloatVTI</vt:lpstr>
      <vt:lpstr>Internet of Things</vt:lpstr>
      <vt:lpstr>Introduction</vt:lpstr>
      <vt:lpstr>Introduction</vt:lpstr>
      <vt:lpstr>What is IoT?!</vt:lpstr>
      <vt:lpstr>What is IoT?!</vt:lpstr>
      <vt:lpstr>What is IoT?!</vt:lpstr>
      <vt:lpstr>Our Experiment!</vt:lpstr>
      <vt:lpstr>Physical Set-up</vt:lpstr>
      <vt:lpstr>Code</vt:lpstr>
      <vt:lpstr>Troubleshooting</vt:lpstr>
      <vt:lpstr>Dashboard</vt:lpstr>
      <vt:lpstr>Data Export</vt:lpstr>
      <vt:lpstr>IoT in Industry</vt:lpstr>
      <vt:lpstr>IoT in Industry</vt:lpstr>
      <vt:lpstr>Security and Implementation</vt:lpstr>
      <vt:lpstr>Security and Implementation</vt:lpstr>
      <vt:lpstr>Next Steps for IoT</vt:lpstr>
      <vt:lpstr>Next Steps for IoT Security &amp; Regulations</vt:lpstr>
      <vt:lpstr>Next Steps for IoT Trends in Technology</vt:lpstr>
      <vt:lpstr>Next Steps for IoT Market Growth</vt:lpstr>
      <vt:lpstr>Summary</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Pat Maynard</dc:creator>
  <cp:lastModifiedBy>Pat Maynard</cp:lastModifiedBy>
  <cp:revision>19</cp:revision>
  <dcterms:created xsi:type="dcterms:W3CDTF">2024-03-03T18:45:26Z</dcterms:created>
  <dcterms:modified xsi:type="dcterms:W3CDTF">2024-03-26T22:42:55Z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3ac890-09a1-47d3-8d04-15427d7fec91_Enabled">
    <vt:lpwstr>true</vt:lpwstr>
  </property>
  <property fmtid="{D5CDD505-2E9C-101B-9397-08002B2CF9AE}" pid="3" name="MSIP_Label_3f3ac890-09a1-47d3-8d04-15427d7fec91_SetDate">
    <vt:lpwstr>2024-03-04T17:50:02Z</vt:lpwstr>
  </property>
  <property fmtid="{D5CDD505-2E9C-101B-9397-08002B2CF9AE}" pid="4" name="MSIP_Label_3f3ac890-09a1-47d3-8d04-15427d7fec91_Method">
    <vt:lpwstr>Standard</vt:lpwstr>
  </property>
  <property fmtid="{D5CDD505-2E9C-101B-9397-08002B2CF9AE}" pid="5" name="MSIP_Label_3f3ac890-09a1-47d3-8d04-15427d7fec91_Name">
    <vt:lpwstr>Internal</vt:lpwstr>
  </property>
  <property fmtid="{D5CDD505-2E9C-101B-9397-08002B2CF9AE}" pid="6" name="MSIP_Label_3f3ac890-09a1-47d3-8d04-15427d7fec91_SiteId">
    <vt:lpwstr>39b77101-99b7-41c9-8d6a-7794b9d48476</vt:lpwstr>
  </property>
  <property fmtid="{D5CDD505-2E9C-101B-9397-08002B2CF9AE}" pid="7" name="MSIP_Label_3f3ac890-09a1-47d3-8d04-15427d7fec91_ActionId">
    <vt:lpwstr>7dc6649c-4e5c-4e3a-9821-5b9930318269</vt:lpwstr>
  </property>
  <property fmtid="{D5CDD505-2E9C-101B-9397-08002B2CF9AE}" pid="8" name="MSIP_Label_3f3ac890-09a1-47d3-8d04-15427d7fec91_ContentBits">
    <vt:lpwstr>0</vt:lpwstr>
  </property>
</Properties>
</file>